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2"/>
  </p:notesMasterIdLst>
  <p:sldIdLst>
    <p:sldId id="256" r:id="rId2"/>
    <p:sldId id="257" r:id="rId3"/>
    <p:sldId id="258" r:id="rId4"/>
    <p:sldId id="259" r:id="rId5"/>
    <p:sldId id="293" r:id="rId6"/>
    <p:sldId id="260" r:id="rId7"/>
    <p:sldId id="261" r:id="rId8"/>
    <p:sldId id="262" r:id="rId9"/>
    <p:sldId id="263" r:id="rId10"/>
    <p:sldId id="264" r:id="rId11"/>
    <p:sldId id="265" r:id="rId12"/>
    <p:sldId id="266" r:id="rId13"/>
    <p:sldId id="267" r:id="rId14"/>
    <p:sldId id="294" r:id="rId15"/>
    <p:sldId id="268" r:id="rId16"/>
    <p:sldId id="273" r:id="rId17"/>
    <p:sldId id="283" r:id="rId18"/>
    <p:sldId id="274" r:id="rId19"/>
    <p:sldId id="275" r:id="rId20"/>
    <p:sldId id="276" r:id="rId21"/>
    <p:sldId id="277" r:id="rId22"/>
    <p:sldId id="281" r:id="rId23"/>
    <p:sldId id="287" r:id="rId24"/>
    <p:sldId id="286" r:id="rId25"/>
    <p:sldId id="288" r:id="rId26"/>
    <p:sldId id="289" r:id="rId27"/>
    <p:sldId id="290" r:id="rId28"/>
    <p:sldId id="291" r:id="rId29"/>
    <p:sldId id="269" r:id="rId30"/>
    <p:sldId id="272" r:id="rId31"/>
  </p:sldIdLst>
  <p:sldSz cx="9144000" cy="5143500" type="screen16x9"/>
  <p:notesSz cx="6858000" cy="9144000"/>
  <p:embeddedFontLst>
    <p:embeddedFont>
      <p:font typeface="PT Sans Narrow" panose="020B0604020202020204" charset="0"/>
      <p:regular r:id="rId33"/>
      <p:bold r:id="rId34"/>
    </p:embeddedFont>
    <p:embeddedFont>
      <p:font typeface="Open Sans" panose="020B060402020202020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75" autoAdjust="0"/>
    <p:restoredTop sz="74971" autoAdjust="0"/>
  </p:normalViewPr>
  <p:slideViewPr>
    <p:cSldViewPr>
      <p:cViewPr varScale="1">
        <p:scale>
          <a:sx n="154" d="100"/>
          <a:sy n="154" d="100"/>
        </p:scale>
        <p:origin x="252"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196203160"/>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mailto:erniefisher@nc.rr.co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36806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Shape 11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r>
              <a:rPr lang="en-US" sz="1100" b="1" u="sng" kern="1200" dirty="0" smtClean="0">
                <a:solidFill>
                  <a:schemeClr val="tx1"/>
                </a:solidFill>
                <a:effectLst/>
                <a:latin typeface="+mn-lt"/>
                <a:ea typeface="+mn-ea"/>
                <a:cs typeface="+mn-cs"/>
              </a:rPr>
              <a:t>OFFENSE &amp; PENALTY</a:t>
            </a:r>
            <a:r>
              <a:rPr lang="en-US" sz="1100" b="0" u="none" strike="noStrike" kern="1200" dirty="0" smtClean="0">
                <a:solidFill>
                  <a:schemeClr val="tx1"/>
                </a:solidFill>
                <a:effectLst/>
                <a:latin typeface="+mn-lt"/>
                <a:ea typeface="+mn-ea"/>
                <a:cs typeface="+mn-cs"/>
              </a:rPr>
              <a:t>  (to include but not limited to:)</a:t>
            </a:r>
            <a:endParaRPr lang="en-US" sz="1100" b="1" u="sng" kern="1200" dirty="0" smtClean="0">
              <a:solidFill>
                <a:schemeClr val="tx1"/>
              </a:solidFill>
              <a:effectLst/>
              <a:latin typeface="+mn-lt"/>
              <a:ea typeface="+mn-ea"/>
              <a:cs typeface="+mn-cs"/>
            </a:endParaRP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Level 1  -  </a:t>
            </a:r>
            <a:r>
              <a:rPr lang="en-US" sz="1100" i="1" kern="1200" dirty="0" smtClean="0">
                <a:solidFill>
                  <a:schemeClr val="tx1"/>
                </a:solidFill>
                <a:effectLst/>
                <a:latin typeface="+mn-lt"/>
                <a:ea typeface="+mn-ea"/>
                <a:cs typeface="+mn-cs"/>
              </a:rPr>
              <a:t>Standard</a:t>
            </a:r>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Offense	Failure to follow departmental established guidelines, rules, policies and procedures as applicable to related programming;  failure to comply with an FCPR official’s decision;  taunting/mocking/harassment of players;  disgruntled expressions such as rude gestures or comments, screaming and loudly disagreeing with others or obscene/profane/vulgar language;  throwing/kicking/striking of bats, balls and other miscellaneous equipment;  unnecessary roughness among participants.</a:t>
            </a:r>
          </a:p>
          <a:p>
            <a:r>
              <a:rPr lang="en-US" sz="1100" kern="1200" dirty="0" smtClean="0">
                <a:solidFill>
                  <a:schemeClr val="tx1"/>
                </a:solidFill>
                <a:effectLst/>
                <a:latin typeface="+mn-lt"/>
                <a:ea typeface="+mn-ea"/>
                <a:cs typeface="+mn-cs"/>
              </a:rPr>
              <a:t>			</a:t>
            </a:r>
          </a:p>
          <a:p>
            <a:pPr lvl="0"/>
            <a:r>
              <a:rPr lang="en-US" sz="1100" kern="1200" dirty="0" smtClean="0">
                <a:solidFill>
                  <a:schemeClr val="tx1"/>
                </a:solidFill>
                <a:effectLst/>
                <a:latin typeface="+mn-lt"/>
                <a:ea typeface="+mn-ea"/>
                <a:cs typeface="+mn-cs"/>
              </a:rPr>
              <a:t>Penalty		Not necessarily preceded by a warning…immediate ejection and removal from the premises and a minimum ten (10) day suspension.   </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Level 2  -  </a:t>
            </a:r>
            <a:r>
              <a:rPr lang="en-US" sz="1100" i="1" kern="1200" dirty="0" smtClean="0">
                <a:solidFill>
                  <a:schemeClr val="tx1"/>
                </a:solidFill>
                <a:effectLst/>
                <a:latin typeface="+mn-lt"/>
                <a:ea typeface="+mn-ea"/>
                <a:cs typeface="+mn-cs"/>
              </a:rPr>
              <a:t>Verbal</a:t>
            </a:r>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Offense	Malicious obscene/profane/vulgar verbal abuse directed towards another individual; verbal epithets related to race, color, religion, creed, gender or sexual orientation;  verbal communication of threats, physical violence or acts of insulting another with intention to offend, defame or embarrass.</a:t>
            </a:r>
          </a:p>
          <a:p>
            <a:r>
              <a:rPr lang="en-US" sz="1100" kern="1200" dirty="0" smtClean="0">
                <a:solidFill>
                  <a:schemeClr val="tx1"/>
                </a:solidFill>
                <a:effectLst/>
                <a:latin typeface="+mn-lt"/>
                <a:ea typeface="+mn-ea"/>
                <a:cs typeface="+mn-cs"/>
              </a:rPr>
              <a:t> </a:t>
            </a:r>
          </a:p>
          <a:p>
            <a:pPr lvl="0"/>
            <a:r>
              <a:rPr lang="en-US" sz="1100" kern="1200" dirty="0" smtClean="0">
                <a:solidFill>
                  <a:schemeClr val="tx1"/>
                </a:solidFill>
                <a:effectLst/>
                <a:latin typeface="+mn-lt"/>
                <a:ea typeface="+mn-ea"/>
                <a:cs typeface="+mn-cs"/>
              </a:rPr>
              <a:t>Penalty		Not necessarily preceded by a warning…immediate ejection and removal from the premises and a minimum thirty (30) day suspension.</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Level 3  -  </a:t>
            </a:r>
            <a:r>
              <a:rPr lang="en-US" sz="1100" i="1" kern="1200" dirty="0" smtClean="0">
                <a:solidFill>
                  <a:schemeClr val="tx1"/>
                </a:solidFill>
                <a:effectLst/>
                <a:latin typeface="+mn-lt"/>
                <a:ea typeface="+mn-ea"/>
                <a:cs typeface="+mn-cs"/>
              </a:rPr>
              <a:t>Physical</a:t>
            </a:r>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Offense	Physical aggression towards another;  pushing, shoving, striking or touching another individual with the perceived intent to incite, inflict or cause harm;  invading another individual’s personal space during a dispute.</a:t>
            </a:r>
          </a:p>
          <a:p>
            <a:r>
              <a:rPr lang="en-US" sz="1100" kern="1200" dirty="0" smtClean="0">
                <a:solidFill>
                  <a:schemeClr val="tx1"/>
                </a:solidFill>
                <a:effectLst/>
                <a:latin typeface="+mn-lt"/>
                <a:ea typeface="+mn-ea"/>
                <a:cs typeface="+mn-cs"/>
              </a:rPr>
              <a:t> </a:t>
            </a:r>
          </a:p>
          <a:p>
            <a:pPr lvl="0"/>
            <a:r>
              <a:rPr lang="en-US" sz="1100" kern="1200" dirty="0" smtClean="0">
                <a:solidFill>
                  <a:schemeClr val="tx1"/>
                </a:solidFill>
                <a:effectLst/>
                <a:latin typeface="+mn-lt"/>
                <a:ea typeface="+mn-ea"/>
                <a:cs typeface="+mn-cs"/>
              </a:rPr>
              <a:t>Penalty		Not necessarily preceded by a warning…immediate ejection and removal from the premises and a minimum one hundred eighty day (180) day suspension.</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Level 4  -  </a:t>
            </a:r>
            <a:r>
              <a:rPr lang="en-US" sz="1100" i="1" kern="1200" dirty="0" smtClean="0">
                <a:solidFill>
                  <a:schemeClr val="tx1"/>
                </a:solidFill>
                <a:effectLst/>
                <a:latin typeface="+mn-lt"/>
                <a:ea typeface="+mn-ea"/>
                <a:cs typeface="+mn-cs"/>
              </a:rPr>
              <a:t>Unlawful</a:t>
            </a:r>
            <a:endParaRPr lang="en-US" sz="1100" kern="1200" dirty="0" smtClean="0">
              <a:solidFill>
                <a:schemeClr val="tx1"/>
              </a:solidFill>
              <a:effectLst/>
              <a:latin typeface="+mn-lt"/>
              <a:ea typeface="+mn-ea"/>
              <a:cs typeface="+mn-cs"/>
            </a:endParaRPr>
          </a:p>
          <a:p>
            <a:pPr lvl="0"/>
            <a:r>
              <a:rPr lang="en-US" sz="1100" kern="1200" dirty="0" smtClean="0">
                <a:solidFill>
                  <a:schemeClr val="tx1"/>
                </a:solidFill>
                <a:effectLst/>
                <a:latin typeface="+mn-lt"/>
                <a:ea typeface="+mn-ea"/>
                <a:cs typeface="+mn-cs"/>
              </a:rPr>
              <a:t>Offense	Any violation of North Carolina law;  possession of firearms, knives, explosive devices weapons  or under the influence of alcohol, narcotics, controlled substances, chemical or drug paraphernalia;  assault with or without a weapon.</a:t>
            </a:r>
          </a:p>
          <a:p>
            <a:r>
              <a:rPr lang="en-US" sz="1100" kern="1200" dirty="0" smtClean="0">
                <a:solidFill>
                  <a:schemeClr val="tx1"/>
                </a:solidFill>
                <a:effectLst/>
                <a:latin typeface="+mn-lt"/>
                <a:ea typeface="+mn-ea"/>
                <a:cs typeface="+mn-cs"/>
              </a:rPr>
              <a:t> </a:t>
            </a:r>
          </a:p>
          <a:p>
            <a:pPr lvl="0"/>
            <a:r>
              <a:rPr lang="en-US" sz="1100" kern="1200" dirty="0" smtClean="0">
                <a:solidFill>
                  <a:schemeClr val="tx1"/>
                </a:solidFill>
                <a:effectLst/>
                <a:latin typeface="+mn-lt"/>
                <a:ea typeface="+mn-ea"/>
                <a:cs typeface="+mn-cs"/>
              </a:rPr>
              <a:t>Penalty		Not necessarily preceded by a warning…immediate ejection and removal from the premises and a minimum one (1) year suspension.</a:t>
            </a:r>
          </a:p>
          <a:p>
            <a:r>
              <a:rPr lang="en-US" sz="1100" kern="1200" dirty="0" smtClean="0">
                <a:solidFill>
                  <a:schemeClr val="tx1"/>
                </a:solidFill>
                <a:effectLst/>
                <a:latin typeface="+mn-lt"/>
                <a:ea typeface="+mn-ea"/>
                <a:cs typeface="+mn-cs"/>
              </a:rPr>
              <a:t> </a:t>
            </a:r>
          </a:p>
          <a:p>
            <a:r>
              <a:rPr lang="en-US" sz="1100" kern="1200" dirty="0" smtClean="0">
                <a:solidFill>
                  <a:schemeClr val="tx1"/>
                </a:solidFill>
                <a:effectLst/>
                <a:latin typeface="+mn-lt"/>
                <a:ea typeface="+mn-ea"/>
                <a:cs typeface="+mn-cs"/>
              </a:rPr>
              <a:t> </a:t>
            </a:r>
          </a:p>
          <a:p>
            <a:r>
              <a:rPr lang="en-US" sz="1100" b="1" i="1" kern="1200" dirty="0" smtClean="0">
                <a:solidFill>
                  <a:schemeClr val="tx1"/>
                </a:solidFill>
                <a:effectLst/>
                <a:latin typeface="+mn-lt"/>
                <a:ea typeface="+mn-ea"/>
                <a:cs typeface="+mn-cs"/>
              </a:rPr>
              <a:t>*** PLEASE NOTE:  Suspensions will be tracked and monitored.  Individuals who have been </a:t>
            </a:r>
            <a:endParaRPr lang="en-US" sz="1100" kern="1200" dirty="0" smtClean="0">
              <a:solidFill>
                <a:schemeClr val="tx1"/>
              </a:solidFill>
              <a:effectLst/>
              <a:latin typeface="+mn-lt"/>
              <a:ea typeface="+mn-ea"/>
              <a:cs typeface="+mn-cs"/>
            </a:endParaRPr>
          </a:p>
          <a:p>
            <a:r>
              <a:rPr lang="en-US" sz="1100" b="1" i="1" kern="1200" dirty="0" smtClean="0">
                <a:solidFill>
                  <a:schemeClr val="tx1"/>
                </a:solidFill>
                <a:effectLst/>
                <a:latin typeface="+mn-lt"/>
                <a:ea typeface="+mn-ea"/>
                <a:cs typeface="+mn-cs"/>
              </a:rPr>
              <a:t>Suspended will be immediately placed on probationary status for a period of one (1) year from the </a:t>
            </a:r>
            <a:endParaRPr lang="en-US" sz="1100" kern="1200" dirty="0" smtClean="0">
              <a:solidFill>
                <a:schemeClr val="tx1"/>
              </a:solidFill>
              <a:effectLst/>
              <a:latin typeface="+mn-lt"/>
              <a:ea typeface="+mn-ea"/>
              <a:cs typeface="+mn-cs"/>
            </a:endParaRPr>
          </a:p>
          <a:p>
            <a:r>
              <a:rPr lang="en-US" sz="1100" b="1" i="1" kern="1200" dirty="0" smtClean="0">
                <a:solidFill>
                  <a:schemeClr val="tx1"/>
                </a:solidFill>
                <a:effectLst/>
                <a:latin typeface="+mn-lt"/>
                <a:ea typeface="+mn-ea"/>
                <a:cs typeface="+mn-cs"/>
              </a:rPr>
              <a:t>date of the offense.  A second offense by the same individual within one (1) year, regardless of </a:t>
            </a:r>
            <a:endParaRPr lang="en-US" sz="1100" kern="1200" dirty="0" smtClean="0">
              <a:solidFill>
                <a:schemeClr val="tx1"/>
              </a:solidFill>
              <a:effectLst/>
              <a:latin typeface="+mn-lt"/>
              <a:ea typeface="+mn-ea"/>
              <a:cs typeface="+mn-cs"/>
            </a:endParaRPr>
          </a:p>
          <a:p>
            <a:r>
              <a:rPr lang="en-US" sz="1100" b="1" i="1" kern="1200" dirty="0" smtClean="0">
                <a:solidFill>
                  <a:schemeClr val="tx1"/>
                </a:solidFill>
                <a:effectLst/>
                <a:latin typeface="+mn-lt"/>
                <a:ea typeface="+mn-ea"/>
                <a:cs typeface="+mn-cs"/>
              </a:rPr>
              <a:t>nature, will result in double the term of the penalty and an extension of probationary period from </a:t>
            </a:r>
            <a:endParaRPr lang="en-US" sz="1100" kern="1200" dirty="0" smtClean="0">
              <a:solidFill>
                <a:schemeClr val="tx1"/>
              </a:solidFill>
              <a:effectLst/>
              <a:latin typeface="+mn-lt"/>
              <a:ea typeface="+mn-ea"/>
              <a:cs typeface="+mn-cs"/>
            </a:endParaRPr>
          </a:p>
          <a:p>
            <a:r>
              <a:rPr lang="en-US" sz="1100" b="1" i="1" kern="1200" dirty="0" smtClean="0">
                <a:solidFill>
                  <a:schemeClr val="tx1"/>
                </a:solidFill>
                <a:effectLst/>
                <a:latin typeface="+mn-lt"/>
                <a:ea typeface="+mn-ea"/>
                <a:cs typeface="+mn-cs"/>
              </a:rPr>
              <a:t>the date of the second offense.  A third violation by the same individual within one (1) year, </a:t>
            </a:r>
            <a:endParaRPr lang="en-US" sz="1100" kern="1200" dirty="0" smtClean="0">
              <a:solidFill>
                <a:schemeClr val="tx1"/>
              </a:solidFill>
              <a:effectLst/>
              <a:latin typeface="+mn-lt"/>
              <a:ea typeface="+mn-ea"/>
              <a:cs typeface="+mn-cs"/>
            </a:endParaRPr>
          </a:p>
          <a:p>
            <a:r>
              <a:rPr lang="en-US" sz="1100" b="1" i="1" kern="1200" dirty="0" smtClean="0">
                <a:solidFill>
                  <a:schemeClr val="tx1"/>
                </a:solidFill>
                <a:effectLst/>
                <a:latin typeface="+mn-lt"/>
                <a:ea typeface="+mn-ea"/>
                <a:cs typeface="+mn-cs"/>
              </a:rPr>
              <a:t>regardless of nature, will void all FCPR privileges indefinitely.  Failure to comply with these </a:t>
            </a:r>
            <a:endParaRPr lang="en-US" sz="1100" kern="1200" dirty="0" smtClean="0">
              <a:solidFill>
                <a:schemeClr val="tx1"/>
              </a:solidFill>
              <a:effectLst/>
              <a:latin typeface="+mn-lt"/>
              <a:ea typeface="+mn-ea"/>
              <a:cs typeface="+mn-cs"/>
            </a:endParaRPr>
          </a:p>
          <a:p>
            <a:r>
              <a:rPr lang="en-US" sz="1100" b="1" i="1" kern="1200" dirty="0" smtClean="0">
                <a:solidFill>
                  <a:schemeClr val="tx1"/>
                </a:solidFill>
                <a:effectLst/>
                <a:latin typeface="+mn-lt"/>
                <a:ea typeface="+mn-ea"/>
                <a:cs typeface="+mn-cs"/>
              </a:rPr>
              <a:t>guidelines will result in legal action. ***</a:t>
            </a:r>
            <a:endParaRPr dirty="0"/>
          </a:p>
        </p:txBody>
      </p:sp>
    </p:spTree>
    <p:extLst>
      <p:ext uri="{BB962C8B-B14F-4D97-AF65-F5344CB8AC3E}">
        <p14:creationId xmlns:p14="http://schemas.microsoft.com/office/powerpoint/2010/main" val="1433403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smtClean="0"/>
              <a:t>Remember…this</a:t>
            </a:r>
            <a:r>
              <a:rPr lang="en" baseline="0" dirty="0" smtClean="0"/>
              <a:t> is a game.  Recreation. Not professional. </a:t>
            </a:r>
            <a:br>
              <a:rPr lang="en" baseline="0" dirty="0" smtClean="0"/>
            </a:br>
            <a:r>
              <a:rPr lang="en" baseline="0" dirty="0" smtClean="0"/>
              <a:t>The players are learning. The referees are learning. The coaches are learning. No scholarships or pro contracts are being awarded here.</a:t>
            </a:r>
            <a:endParaRPr lang="en" dirty="0"/>
          </a:p>
        </p:txBody>
      </p:sp>
    </p:spTree>
    <p:extLst>
      <p:ext uri="{BB962C8B-B14F-4D97-AF65-F5344CB8AC3E}">
        <p14:creationId xmlns:p14="http://schemas.microsoft.com/office/powerpoint/2010/main" val="12401526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Shape 13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1" name="Shape 13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6137940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FCPR staff needs to cover the rule comparison sheet with coaches, placing emphasis on the NO </a:t>
            </a:r>
            <a:r>
              <a:rPr lang="en" dirty="0" smtClean="0"/>
              <a:t>POCKETS,</a:t>
            </a:r>
            <a:r>
              <a:rPr lang="en" baseline="0" dirty="0" smtClean="0"/>
              <a:t> NO JEWELRY, NO PLASTIC ITEMS IN HAIR</a:t>
            </a:r>
            <a:endParaRPr lang="en" dirty="0"/>
          </a:p>
        </p:txBody>
      </p:sp>
    </p:spTree>
    <p:extLst>
      <p:ext uri="{BB962C8B-B14F-4D97-AF65-F5344CB8AC3E}">
        <p14:creationId xmlns:p14="http://schemas.microsoft.com/office/powerpoint/2010/main" val="21923532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Staff needs to go over the rules sheet with coaches. Answer questions, place emphasis on rules 2:04, 3:02, 3:05, 3:10, 3:13.</a:t>
            </a:r>
          </a:p>
        </p:txBody>
      </p:sp>
    </p:spTree>
    <p:extLst>
      <p:ext uri="{BB962C8B-B14F-4D97-AF65-F5344CB8AC3E}">
        <p14:creationId xmlns:p14="http://schemas.microsoft.com/office/powerpoint/2010/main" val="37773442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Center and Off-Site Staff will not have </a:t>
            </a:r>
            <a:r>
              <a:rPr lang="en-US" baseline="0" dirty="0" smtClean="0"/>
              <a:t>tape.  Players will not be allowed to play if shorts are worn with pockets attached (you may not flip the shorts inside out). If you order shorts, make sure they don’t have pockets.</a:t>
            </a:r>
            <a:endParaRPr lang="en-US" dirty="0"/>
          </a:p>
        </p:txBody>
      </p:sp>
    </p:spTree>
    <p:extLst>
      <p:ext uri="{BB962C8B-B14F-4D97-AF65-F5344CB8AC3E}">
        <p14:creationId xmlns:p14="http://schemas.microsoft.com/office/powerpoint/2010/main" val="1049751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547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hangingPunct="0"/>
            <a:r>
              <a:rPr lang="en-US" sz="1100" kern="1200" dirty="0" smtClean="0">
                <a:solidFill>
                  <a:schemeClr val="tx1"/>
                </a:solidFill>
                <a:effectLst/>
                <a:latin typeface="+mn-lt"/>
                <a:ea typeface="+mn-ea"/>
                <a:cs typeface="+mn-cs"/>
              </a:rPr>
              <a:t>1) The free throw is attempted in the last 2 minutes of the second and fourth quarters;</a:t>
            </a:r>
          </a:p>
          <a:p>
            <a:pPr hangingPunct="0"/>
            <a:r>
              <a:rPr lang="en-US" sz="1100" kern="1200" dirty="0" smtClean="0">
                <a:solidFill>
                  <a:schemeClr val="tx1"/>
                </a:solidFill>
                <a:effectLst/>
                <a:latin typeface="+mn-lt"/>
                <a:ea typeface="+mn-ea"/>
                <a:cs typeface="+mn-cs"/>
              </a:rPr>
              <a:t>		2) The free throw is attempted after a time-out;</a:t>
            </a:r>
          </a:p>
          <a:p>
            <a:pPr hangingPunct="0"/>
            <a:r>
              <a:rPr lang="en-US" sz="1100" b="1" kern="1200" dirty="0" smtClean="0">
                <a:solidFill>
                  <a:schemeClr val="tx1"/>
                </a:solidFill>
                <a:effectLst/>
                <a:latin typeface="+mn-lt"/>
                <a:ea typeface="+mn-ea"/>
                <a:cs typeface="+mn-cs"/>
              </a:rPr>
              <a:t>		NOTE:</a:t>
            </a:r>
            <a:r>
              <a:rPr lang="en-US" sz="1100" kern="1200" dirty="0" smtClean="0">
                <a:solidFill>
                  <a:schemeClr val="tx1"/>
                </a:solidFill>
                <a:effectLst/>
                <a:latin typeface="+mn-lt"/>
                <a:ea typeface="+mn-ea"/>
                <a:cs typeface="+mn-cs"/>
              </a:rPr>
              <a:t>  In the above situations, the clock will not start until the ball is put back into play after the conclusion of the free throw attempts.</a:t>
            </a:r>
          </a:p>
          <a:p>
            <a:endParaRPr lang="en-US" dirty="0"/>
          </a:p>
        </p:txBody>
      </p:sp>
    </p:spTree>
    <p:extLst>
      <p:ext uri="{BB962C8B-B14F-4D97-AF65-F5344CB8AC3E}">
        <p14:creationId xmlns:p14="http://schemas.microsoft.com/office/powerpoint/2010/main" val="3158011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Explain minimum</a:t>
            </a:r>
            <a:r>
              <a:rPr lang="en-US" baseline="0" dirty="0" smtClean="0"/>
              <a:t> play requirement and emphasize the importance of communication between teams, coaches and recreation center staff members. </a:t>
            </a:r>
          </a:p>
          <a:p>
            <a:pPr hangingPunct="0"/>
            <a:r>
              <a:rPr lang="en-US" sz="1100" kern="1200" dirty="0" smtClean="0">
                <a:solidFill>
                  <a:schemeClr val="tx1"/>
                </a:solidFill>
                <a:effectLst/>
                <a:latin typeface="+mn-lt"/>
                <a:ea typeface="+mn-ea"/>
                <a:cs typeface="+mn-cs"/>
              </a:rPr>
              <a:t>3:05	PLAYER PARTICIPATION REQUIREMENT (</a:t>
            </a:r>
            <a:r>
              <a:rPr lang="en-US" sz="1100" u="sng" kern="1200" dirty="0" smtClean="0">
                <a:solidFill>
                  <a:schemeClr val="tx1"/>
                </a:solidFill>
                <a:effectLst/>
                <a:latin typeface="+mn-lt"/>
                <a:ea typeface="+mn-ea"/>
                <a:cs typeface="+mn-cs"/>
              </a:rPr>
              <a:t>8U, 10U, and 12U</a:t>
            </a:r>
            <a:r>
              <a:rPr lang="en-US" sz="1100" kern="1200" dirty="0" smtClean="0">
                <a:solidFill>
                  <a:schemeClr val="tx1"/>
                </a:solidFill>
                <a:effectLst/>
                <a:latin typeface="+mn-lt"/>
                <a:ea typeface="+mn-ea"/>
                <a:cs typeface="+mn-cs"/>
              </a:rPr>
              <a:t>)</a:t>
            </a:r>
          </a:p>
          <a:p>
            <a:pPr hangingPunct="0"/>
            <a:r>
              <a:rPr lang="en-US" sz="1100" kern="1200" dirty="0" smtClean="0">
                <a:solidFill>
                  <a:schemeClr val="tx1"/>
                </a:solidFill>
                <a:effectLst/>
                <a:latin typeface="+mn-lt"/>
                <a:ea typeface="+mn-ea"/>
                <a:cs typeface="+mn-cs"/>
              </a:rPr>
              <a:t> </a:t>
            </a:r>
          </a:p>
          <a:p>
            <a:pPr lvl="0" hangingPunct="0"/>
            <a:r>
              <a:rPr lang="en-US" sz="1100" kern="1200" dirty="0" smtClean="0">
                <a:solidFill>
                  <a:schemeClr val="tx1"/>
                </a:solidFill>
                <a:effectLst/>
                <a:latin typeface="+mn-lt"/>
                <a:ea typeface="+mn-ea"/>
                <a:cs typeface="+mn-cs"/>
              </a:rPr>
              <a:t>Each player must play at least 4 minutes each quarter.  </a:t>
            </a:r>
          </a:p>
          <a:p>
            <a:pPr lvl="0" hangingPunct="0"/>
            <a:r>
              <a:rPr lang="en-US" sz="1100" kern="1200" dirty="0" smtClean="0">
                <a:solidFill>
                  <a:schemeClr val="tx1"/>
                </a:solidFill>
                <a:effectLst/>
                <a:latin typeface="+mn-lt"/>
                <a:ea typeface="+mn-ea"/>
                <a:cs typeface="+mn-cs"/>
              </a:rPr>
              <a:t>There will be an official time-out at the 4-minute mark of each quarter so that coaches can make substitutions.    </a:t>
            </a:r>
          </a:p>
          <a:p>
            <a:pPr lvl="0" hangingPunct="0"/>
            <a:r>
              <a:rPr lang="en-US" sz="1100" kern="1200" dirty="0" smtClean="0">
                <a:solidFill>
                  <a:schemeClr val="tx1"/>
                </a:solidFill>
                <a:effectLst/>
                <a:latin typeface="+mn-lt"/>
                <a:ea typeface="+mn-ea"/>
                <a:cs typeface="+mn-cs"/>
              </a:rPr>
              <a:t>Coaches will have 1 minute during the time-out to go on the court and make the necessary changes.  </a:t>
            </a:r>
          </a:p>
          <a:p>
            <a:pPr lvl="0" hangingPunct="0"/>
            <a:r>
              <a:rPr lang="en-US" sz="1100" kern="1200" dirty="0" smtClean="0">
                <a:solidFill>
                  <a:schemeClr val="tx1"/>
                </a:solidFill>
                <a:effectLst/>
                <a:latin typeface="+mn-lt"/>
                <a:ea typeface="+mn-ea"/>
                <a:cs typeface="+mn-cs"/>
              </a:rPr>
              <a:t>NO SUBSTITUTIONS WILL BE MADE PRIOR TO OR AFTER THE 4-MINUTE MARK UNLESS THERE IS AN INJURY OR EJECTION.  </a:t>
            </a:r>
          </a:p>
          <a:p>
            <a:pPr lvl="0" hangingPunct="0"/>
            <a:r>
              <a:rPr lang="en-US" sz="1100" kern="1200" dirty="0" smtClean="0">
                <a:solidFill>
                  <a:schemeClr val="tx1"/>
                </a:solidFill>
                <a:effectLst/>
                <a:latin typeface="+mn-lt"/>
                <a:ea typeface="+mn-ea"/>
                <a:cs typeface="+mn-cs"/>
              </a:rPr>
              <a:t>PLAYERS MUST LINE UP IN FRONT OF THE SCOREKEEPER TO CHECK IN TO THE GAME.  </a:t>
            </a:r>
          </a:p>
          <a:p>
            <a:pPr lvl="0" hangingPunct="0"/>
            <a:r>
              <a:rPr lang="en-US" sz="1100" kern="1200" dirty="0" smtClean="0">
                <a:solidFill>
                  <a:schemeClr val="tx1"/>
                </a:solidFill>
                <a:effectLst/>
                <a:latin typeface="+mn-lt"/>
                <a:ea typeface="+mn-ea"/>
                <a:cs typeface="+mn-cs"/>
              </a:rPr>
              <a:t>ALL PLAY RULE DOES NOT APPLY IN OVERTIME.</a:t>
            </a:r>
          </a:p>
          <a:p>
            <a:pPr hangingPunct="0"/>
            <a:r>
              <a:rPr lang="en-US" sz="1100" kern="1200" dirty="0" smtClean="0">
                <a:solidFill>
                  <a:schemeClr val="tx1"/>
                </a:solidFill>
                <a:effectLst/>
                <a:latin typeface="+mn-lt"/>
                <a:ea typeface="+mn-ea"/>
                <a:cs typeface="+mn-cs"/>
              </a:rPr>
              <a:t>NOTE: If a team has less than 10 players present, some players will be allowed to play more than the minimum amount of minutes required.  Example: Team A has only 9 players at the game; Ruling: Team A would be allowed to play 1 player more than the minimum amount. </a:t>
            </a:r>
          </a:p>
          <a:p>
            <a:pPr hangingPunct="0"/>
            <a:endParaRPr lang="en-US" sz="1100" kern="1200" dirty="0" smtClean="0">
              <a:solidFill>
                <a:schemeClr val="tx1"/>
              </a:solidFill>
              <a:effectLst/>
              <a:latin typeface="+mn-lt"/>
              <a:ea typeface="+mn-ea"/>
              <a:cs typeface="+mn-cs"/>
            </a:endParaRPr>
          </a:p>
          <a:p>
            <a:pPr hangingPunct="0"/>
            <a:r>
              <a:rPr lang="en-US" sz="1100" kern="1200" dirty="0" smtClean="0">
                <a:solidFill>
                  <a:schemeClr val="tx1"/>
                </a:solidFill>
                <a:effectLst/>
                <a:latin typeface="+mn-lt"/>
                <a:ea typeface="+mn-ea"/>
                <a:cs typeface="+mn-cs"/>
              </a:rPr>
              <a:t>3:07	PLAYER PARTICIPATION REQUIREMENT (</a:t>
            </a:r>
            <a:r>
              <a:rPr lang="en-US" sz="1100" u="sng" kern="1200" dirty="0" smtClean="0">
                <a:solidFill>
                  <a:schemeClr val="tx1"/>
                </a:solidFill>
                <a:effectLst/>
                <a:latin typeface="+mn-lt"/>
                <a:ea typeface="+mn-ea"/>
                <a:cs typeface="+mn-cs"/>
              </a:rPr>
              <a:t>14U</a:t>
            </a:r>
            <a:r>
              <a:rPr lang="en-US" sz="1100" kern="1200" dirty="0" smtClean="0">
                <a:solidFill>
                  <a:schemeClr val="tx1"/>
                </a:solidFill>
                <a:effectLst/>
                <a:latin typeface="+mn-lt"/>
                <a:ea typeface="+mn-ea"/>
                <a:cs typeface="+mn-cs"/>
              </a:rPr>
              <a:t> and </a:t>
            </a:r>
            <a:r>
              <a:rPr lang="en-US" sz="1100" u="sng" kern="1200" dirty="0" smtClean="0">
                <a:solidFill>
                  <a:schemeClr val="tx1"/>
                </a:solidFill>
                <a:effectLst/>
                <a:latin typeface="+mn-lt"/>
                <a:ea typeface="+mn-ea"/>
                <a:cs typeface="+mn-cs"/>
              </a:rPr>
              <a:t>17U</a:t>
            </a:r>
            <a:r>
              <a:rPr lang="en-US" sz="1100" kern="1200" dirty="0" smtClean="0">
                <a:solidFill>
                  <a:schemeClr val="tx1"/>
                </a:solidFill>
                <a:effectLst/>
                <a:latin typeface="+mn-lt"/>
                <a:ea typeface="+mn-ea"/>
                <a:cs typeface="+mn-cs"/>
              </a:rPr>
              <a:t>)</a:t>
            </a:r>
          </a:p>
          <a:p>
            <a:pPr hangingPunct="0"/>
            <a:r>
              <a:rPr lang="en-US" sz="1100" kern="1200" dirty="0" smtClean="0">
                <a:solidFill>
                  <a:schemeClr val="tx1"/>
                </a:solidFill>
                <a:effectLst/>
                <a:latin typeface="+mn-lt"/>
                <a:ea typeface="+mn-ea"/>
                <a:cs typeface="+mn-cs"/>
              </a:rPr>
              <a:t>		Each player must play in each quarter.</a:t>
            </a:r>
          </a:p>
          <a:p>
            <a:pPr hangingPunct="0"/>
            <a:r>
              <a:rPr lang="en-US" sz="1100" kern="1200" dirty="0" smtClean="0">
                <a:solidFill>
                  <a:schemeClr val="tx1"/>
                </a:solidFill>
                <a:effectLst/>
                <a:latin typeface="+mn-lt"/>
                <a:ea typeface="+mn-ea"/>
                <a:cs typeface="+mn-cs"/>
              </a:rPr>
              <a:t> </a:t>
            </a:r>
          </a:p>
          <a:p>
            <a:pPr hangingPunct="0"/>
            <a:r>
              <a:rPr lang="en-US" sz="1100" kern="1200" dirty="0" smtClean="0">
                <a:solidFill>
                  <a:schemeClr val="tx1"/>
                </a:solidFill>
                <a:effectLst/>
                <a:latin typeface="+mn-lt"/>
                <a:ea typeface="+mn-ea"/>
                <a:cs typeface="+mn-cs"/>
              </a:rPr>
              <a:t>3:08	If a team violates the minimum play requirement, the head coach shall be suspended in accordance with the Code of Conduct.		</a:t>
            </a:r>
          </a:p>
          <a:p>
            <a:pPr lvl="0" hangingPunct="0"/>
            <a:endParaRPr lang="en-US" sz="1100" kern="1200" dirty="0" smtClean="0">
              <a:solidFill>
                <a:schemeClr val="tx1"/>
              </a:solidFill>
              <a:effectLst/>
              <a:latin typeface="+mn-lt"/>
              <a:ea typeface="+mn-ea"/>
              <a:cs typeface="+mn-cs"/>
            </a:endParaRPr>
          </a:p>
          <a:p>
            <a:endParaRPr lang="en-US" dirty="0" smtClean="0"/>
          </a:p>
          <a:p>
            <a:endParaRPr lang="en-US" dirty="0"/>
          </a:p>
        </p:txBody>
      </p:sp>
    </p:spTree>
    <p:extLst>
      <p:ext uri="{BB962C8B-B14F-4D97-AF65-F5344CB8AC3E}">
        <p14:creationId xmlns:p14="http://schemas.microsoft.com/office/powerpoint/2010/main" val="34163814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Explain the different between this</a:t>
            </a:r>
            <a:r>
              <a:rPr lang="en-US" baseline="0" dirty="0" smtClean="0"/>
              <a:t> rule and the rule if a player is ejected or fouled out.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 8U, 10U, 12U leagues</a:t>
            </a:r>
            <a:r>
              <a:rPr lang="en-US" sz="1100" kern="1200" dirty="0" smtClean="0">
                <a:solidFill>
                  <a:schemeClr val="tx1"/>
                </a:solidFill>
                <a:effectLst/>
                <a:latin typeface="+mn-lt"/>
                <a:ea typeface="+mn-ea"/>
                <a:cs typeface="+mn-cs"/>
              </a:rPr>
              <a:t>:  if a player is injured and cannot continue to play within a reasonable time, the official will allow a substitution to be made for the injured player.  The opposing coach shall select the substitute.  The injured player must return at the next dead ball, if physically able to play.  If a player fouls out of the game, the</a:t>
            </a:r>
            <a:r>
              <a:rPr lang="en-US" sz="1100" kern="1200" baseline="0" dirty="0" smtClean="0">
                <a:solidFill>
                  <a:schemeClr val="tx1"/>
                </a:solidFill>
                <a:effectLst/>
                <a:latin typeface="+mn-lt"/>
                <a:ea typeface="+mn-ea"/>
                <a:cs typeface="+mn-cs"/>
              </a:rPr>
              <a:t> coach will select a player from his or her bench (not the opposing coach).</a:t>
            </a:r>
            <a:endParaRPr lang="en-US" sz="1100" kern="1200" dirty="0" smtClean="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307739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We here at Fayetteville-Cumberland Parks and Recreation greatly appreciate you volunteering to coach this winter basketball season! This presentation will go over the most important information that we need you to understand and follow for this upcoming season. </a:t>
            </a:r>
          </a:p>
        </p:txBody>
      </p:sp>
    </p:spTree>
    <p:extLst>
      <p:ext uri="{BB962C8B-B14F-4D97-AF65-F5344CB8AC3E}">
        <p14:creationId xmlns:p14="http://schemas.microsoft.com/office/powerpoint/2010/main" val="29995186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hangingPunct="0"/>
            <a:r>
              <a:rPr lang="en-US" sz="1100" kern="1200" dirty="0" smtClean="0">
                <a:solidFill>
                  <a:schemeClr val="tx1"/>
                </a:solidFill>
                <a:effectLst/>
                <a:latin typeface="+mn-lt"/>
                <a:ea typeface="+mn-ea"/>
                <a:cs typeface="+mn-cs"/>
              </a:rPr>
              <a:t>3:13	</a:t>
            </a:r>
            <a:r>
              <a:rPr lang="en-US" sz="1100" b="1" kern="1200" dirty="0" smtClean="0">
                <a:solidFill>
                  <a:schemeClr val="tx1"/>
                </a:solidFill>
                <a:effectLst/>
                <a:latin typeface="+mn-lt"/>
                <a:ea typeface="+mn-ea"/>
                <a:cs typeface="+mn-cs"/>
              </a:rPr>
              <a:t>BACKCOURT PRESSING</a:t>
            </a:r>
            <a:r>
              <a:rPr lang="en-US" sz="1100" kern="1200" dirty="0" smtClean="0">
                <a:solidFill>
                  <a:schemeClr val="tx1"/>
                </a:solidFill>
                <a:effectLst/>
                <a:latin typeface="+mn-lt"/>
                <a:ea typeface="+mn-ea"/>
                <a:cs typeface="+mn-cs"/>
              </a:rPr>
              <a:t>:</a:t>
            </a:r>
          </a:p>
          <a:p>
            <a:pPr hangingPunct="0"/>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rPr>
              <a:t>8U league</a:t>
            </a:r>
            <a:r>
              <a:rPr lang="en-US" sz="1100" kern="1200" dirty="0" smtClean="0">
                <a:solidFill>
                  <a:schemeClr val="tx1"/>
                </a:solidFill>
                <a:effectLst/>
                <a:latin typeface="+mn-lt"/>
                <a:ea typeface="+mn-ea"/>
                <a:cs typeface="+mn-cs"/>
              </a:rPr>
              <a:t> - No player on the defensive team may check or press in the backcourt at anytime during the game.  </a:t>
            </a:r>
            <a:r>
              <a:rPr lang="en-US" sz="1100" i="1" u="sng" kern="1200" dirty="0" smtClean="0">
                <a:solidFill>
                  <a:schemeClr val="tx1"/>
                </a:solidFill>
                <a:effectLst/>
                <a:latin typeface="+mn-lt"/>
                <a:ea typeface="+mn-ea"/>
                <a:cs typeface="+mn-cs"/>
              </a:rPr>
              <a:t>The defense must retreat to inside the 3 point line until the ball crosses the mid-court line.</a:t>
            </a:r>
            <a:endParaRPr lang="en-US" sz="1100" kern="1200" dirty="0" smtClean="0">
              <a:solidFill>
                <a:schemeClr val="tx1"/>
              </a:solidFill>
              <a:effectLst/>
              <a:latin typeface="+mn-lt"/>
              <a:ea typeface="+mn-ea"/>
              <a:cs typeface="+mn-cs"/>
            </a:endParaRPr>
          </a:p>
          <a:p>
            <a:pPr hangingPunct="0"/>
            <a:r>
              <a:rPr lang="en-US" sz="1100" kern="1200" dirty="0" smtClean="0">
                <a:solidFill>
                  <a:schemeClr val="tx1"/>
                </a:solidFill>
                <a:effectLst/>
                <a:latin typeface="+mn-lt"/>
                <a:ea typeface="+mn-ea"/>
                <a:cs typeface="+mn-cs"/>
              </a:rPr>
              <a:t> </a:t>
            </a:r>
          </a:p>
          <a:p>
            <a:pPr hangingPunct="0"/>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rPr>
              <a:t>10U league </a:t>
            </a:r>
            <a:r>
              <a:rPr lang="en-US" sz="1100" kern="1200" dirty="0" smtClean="0">
                <a:solidFill>
                  <a:schemeClr val="tx1"/>
                </a:solidFill>
                <a:effectLst/>
                <a:latin typeface="+mn-lt"/>
                <a:ea typeface="+mn-ea"/>
                <a:cs typeface="+mn-cs"/>
              </a:rPr>
              <a:t>- No player on the defensive team may check or press in the backcourt until the last 2 minutes of the 4</a:t>
            </a:r>
            <a:r>
              <a:rPr lang="en-US" sz="1100" kern="1200" baseline="30000" dirty="0" smtClean="0">
                <a:solidFill>
                  <a:schemeClr val="tx1"/>
                </a:solidFill>
                <a:effectLst/>
                <a:latin typeface="+mn-lt"/>
                <a:ea typeface="+mn-ea"/>
                <a:cs typeface="+mn-cs"/>
              </a:rPr>
              <a:t>th</a:t>
            </a:r>
            <a:r>
              <a:rPr lang="en-US" sz="1100" kern="1200" dirty="0" smtClean="0">
                <a:solidFill>
                  <a:schemeClr val="tx1"/>
                </a:solidFill>
                <a:effectLst/>
                <a:latin typeface="+mn-lt"/>
                <a:ea typeface="+mn-ea"/>
                <a:cs typeface="+mn-cs"/>
              </a:rPr>
              <a:t> quarter; teams can press the entire overtime period; cannot press when leading by 15 points or more.</a:t>
            </a:r>
          </a:p>
          <a:p>
            <a:pPr hangingPunct="0"/>
            <a:r>
              <a:rPr lang="en-US" sz="1100" kern="1200" dirty="0" smtClean="0">
                <a:solidFill>
                  <a:schemeClr val="tx1"/>
                </a:solidFill>
                <a:effectLst/>
                <a:latin typeface="+mn-lt"/>
                <a:ea typeface="+mn-ea"/>
                <a:cs typeface="+mn-cs"/>
              </a:rPr>
              <a:t> </a:t>
            </a:r>
          </a:p>
          <a:p>
            <a:pPr hangingPunct="0"/>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rPr>
              <a:t>12U league</a:t>
            </a:r>
            <a:r>
              <a:rPr lang="en-US" sz="1100" kern="1200" dirty="0" smtClean="0">
                <a:solidFill>
                  <a:schemeClr val="tx1"/>
                </a:solidFill>
                <a:effectLst/>
                <a:latin typeface="+mn-lt"/>
                <a:ea typeface="+mn-ea"/>
                <a:cs typeface="+mn-cs"/>
              </a:rPr>
              <a:t> - No player on the defensive team may check or press in the backcourt until the 2</a:t>
            </a:r>
            <a:r>
              <a:rPr lang="en-US" sz="1100" kern="1200" baseline="30000" dirty="0" smtClean="0">
                <a:solidFill>
                  <a:schemeClr val="tx1"/>
                </a:solidFill>
                <a:effectLst/>
                <a:latin typeface="+mn-lt"/>
                <a:ea typeface="+mn-ea"/>
                <a:cs typeface="+mn-cs"/>
              </a:rPr>
              <a:t>nd</a:t>
            </a:r>
            <a:r>
              <a:rPr lang="en-US" sz="1100" kern="1200" dirty="0" smtClean="0">
                <a:solidFill>
                  <a:schemeClr val="tx1"/>
                </a:solidFill>
                <a:effectLst/>
                <a:latin typeface="+mn-lt"/>
                <a:ea typeface="+mn-ea"/>
                <a:cs typeface="+mn-cs"/>
              </a:rPr>
              <a:t> half; teams can press the entire overtime period; cannot press when leading by 15 points or more.</a:t>
            </a:r>
          </a:p>
          <a:p>
            <a:pPr hangingPunct="0"/>
            <a:r>
              <a:rPr lang="en-US" sz="1100" kern="1200" dirty="0" smtClean="0">
                <a:solidFill>
                  <a:schemeClr val="tx1"/>
                </a:solidFill>
                <a:effectLst/>
                <a:latin typeface="+mn-lt"/>
                <a:ea typeface="+mn-ea"/>
                <a:cs typeface="+mn-cs"/>
              </a:rPr>
              <a:t> </a:t>
            </a:r>
          </a:p>
          <a:p>
            <a:pPr hangingPunct="0"/>
            <a:r>
              <a:rPr lang="en-US" sz="1100" kern="1200" dirty="0" smtClean="0">
                <a:solidFill>
                  <a:schemeClr val="tx1"/>
                </a:solidFill>
                <a:effectLst/>
                <a:latin typeface="+mn-lt"/>
                <a:ea typeface="+mn-ea"/>
                <a:cs typeface="+mn-cs"/>
              </a:rPr>
              <a:t>		</a:t>
            </a:r>
            <a:r>
              <a:rPr lang="en-US" sz="1100" u="sng" kern="1200" dirty="0" smtClean="0">
                <a:solidFill>
                  <a:schemeClr val="tx1"/>
                </a:solidFill>
                <a:effectLst/>
                <a:latin typeface="+mn-lt"/>
                <a:ea typeface="+mn-ea"/>
                <a:cs typeface="+mn-cs"/>
              </a:rPr>
              <a:t>14U and 17U leagues</a:t>
            </a:r>
            <a:r>
              <a:rPr lang="en-US" sz="1100" kern="1200" dirty="0" smtClean="0">
                <a:solidFill>
                  <a:schemeClr val="tx1"/>
                </a:solidFill>
                <a:effectLst/>
                <a:latin typeface="+mn-lt"/>
                <a:ea typeface="+mn-ea"/>
                <a:cs typeface="+mn-cs"/>
              </a:rPr>
              <a:t> – Anytime except when leading by 15 points or more.</a:t>
            </a:r>
          </a:p>
          <a:p>
            <a:pPr hangingPunct="0"/>
            <a:r>
              <a:rPr lang="en-US" sz="1100" kern="1200" dirty="0" smtClean="0">
                <a:solidFill>
                  <a:schemeClr val="tx1"/>
                </a:solidFill>
                <a:effectLst/>
                <a:latin typeface="+mn-lt"/>
                <a:ea typeface="+mn-ea"/>
                <a:cs typeface="+mn-cs"/>
              </a:rPr>
              <a:t> </a:t>
            </a:r>
          </a:p>
          <a:p>
            <a:pPr hangingPunct="0"/>
            <a:r>
              <a:rPr lang="en-US" sz="1100" kern="1200" dirty="0" smtClean="0">
                <a:solidFill>
                  <a:schemeClr val="tx1"/>
                </a:solidFill>
                <a:effectLst/>
                <a:latin typeface="+mn-lt"/>
                <a:ea typeface="+mn-ea"/>
                <a:cs typeface="+mn-cs"/>
              </a:rPr>
              <a:t>		</a:t>
            </a:r>
            <a:r>
              <a:rPr lang="en-US" sz="1100" b="1" u="sng" kern="1200" dirty="0" smtClean="0">
                <a:solidFill>
                  <a:schemeClr val="tx1"/>
                </a:solidFill>
                <a:effectLst/>
                <a:latin typeface="+mn-lt"/>
                <a:ea typeface="+mn-ea"/>
                <a:cs typeface="+mn-cs"/>
              </a:rPr>
              <a:t>ALL LEAGUES</a:t>
            </a:r>
            <a:r>
              <a:rPr lang="en-US" sz="1100" kern="1200" dirty="0" smtClean="0">
                <a:solidFill>
                  <a:schemeClr val="tx1"/>
                </a:solidFill>
                <a:effectLst/>
                <a:latin typeface="+mn-lt"/>
                <a:ea typeface="+mn-ea"/>
                <a:cs typeface="+mn-cs"/>
              </a:rPr>
              <a:t>: When pressing is not allowed, the defense must allow the ball to cross the half court line into the frontcourt.</a:t>
            </a:r>
          </a:p>
          <a:p>
            <a:pPr hangingPunct="0"/>
            <a:r>
              <a:rPr lang="en-US" sz="1100" b="1" u="none" strike="noStrike"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hangingPunct="0"/>
            <a:r>
              <a:rPr lang="en-US" sz="1100" b="1" kern="1200" dirty="0" smtClean="0">
                <a:solidFill>
                  <a:schemeClr val="tx1"/>
                </a:solidFill>
                <a:effectLst/>
                <a:latin typeface="+mn-lt"/>
                <a:ea typeface="+mn-ea"/>
                <a:cs typeface="+mn-cs"/>
              </a:rPr>
              <a:t>		</a:t>
            </a:r>
            <a:r>
              <a:rPr lang="en-US" sz="1100" b="1" u="sng" kern="1200" dirty="0" smtClean="0">
                <a:solidFill>
                  <a:schemeClr val="tx1"/>
                </a:solidFill>
                <a:effectLst/>
                <a:latin typeface="+mn-lt"/>
                <a:ea typeface="+mn-ea"/>
                <a:cs typeface="+mn-cs"/>
              </a:rPr>
              <a:t>PENALTY FOR VIOLATION</a:t>
            </a:r>
            <a:r>
              <a:rPr lang="en-US" sz="1100" u="sng" kern="1200" dirty="0" smtClean="0">
                <a:solidFill>
                  <a:schemeClr val="tx1"/>
                </a:solidFill>
                <a:effectLst/>
                <a:latin typeface="+mn-lt"/>
                <a:ea typeface="+mn-ea"/>
                <a:cs typeface="+mn-cs"/>
              </a:rPr>
              <a:t>:</a:t>
            </a:r>
            <a:r>
              <a:rPr lang="en-US" sz="1100" kern="1200" dirty="0" smtClean="0">
                <a:solidFill>
                  <a:schemeClr val="tx1"/>
                </a:solidFill>
                <a:effectLst/>
                <a:latin typeface="+mn-lt"/>
                <a:ea typeface="+mn-ea"/>
                <a:cs typeface="+mn-cs"/>
              </a:rPr>
              <a:t>  </a:t>
            </a:r>
          </a:p>
          <a:p>
            <a:pPr lvl="0" hangingPunct="0"/>
            <a:r>
              <a:rPr lang="en-US" sz="1100" b="1" kern="1200" dirty="0" smtClean="0">
                <a:solidFill>
                  <a:schemeClr val="tx1"/>
                </a:solidFill>
                <a:effectLst/>
                <a:latin typeface="+mn-lt"/>
                <a:ea typeface="+mn-ea"/>
                <a:cs typeface="+mn-cs"/>
              </a:rPr>
              <a:t>1st offense</a:t>
            </a:r>
            <a:r>
              <a:rPr lang="en-US" sz="1100" kern="1200" dirty="0" smtClean="0">
                <a:solidFill>
                  <a:schemeClr val="tx1"/>
                </a:solidFill>
                <a:effectLst/>
                <a:latin typeface="+mn-lt"/>
                <a:ea typeface="+mn-ea"/>
                <a:cs typeface="+mn-cs"/>
              </a:rPr>
              <a:t> – warning to the offending team. </a:t>
            </a:r>
          </a:p>
          <a:p>
            <a:pPr lvl="0" hangingPunct="0"/>
            <a:r>
              <a:rPr lang="en-US" sz="1100" b="1" kern="1200" dirty="0" smtClean="0">
                <a:solidFill>
                  <a:schemeClr val="tx1"/>
                </a:solidFill>
                <a:effectLst/>
                <a:latin typeface="+mn-lt"/>
                <a:ea typeface="+mn-ea"/>
                <a:cs typeface="+mn-cs"/>
              </a:rPr>
              <a:t>Starting with the 2nd offense</a:t>
            </a:r>
            <a:r>
              <a:rPr lang="en-US" sz="1100" kern="1200" dirty="0" smtClean="0">
                <a:solidFill>
                  <a:schemeClr val="tx1"/>
                </a:solidFill>
                <a:effectLst/>
                <a:latin typeface="+mn-lt"/>
                <a:ea typeface="+mn-ea"/>
                <a:cs typeface="+mn-cs"/>
              </a:rPr>
              <a:t> a technical foul will be assessed to the offending team and the offended team will be awarded 2 free throws and the ball. </a:t>
            </a:r>
          </a:p>
          <a:p>
            <a:pPr lvl="0" hangingPunct="0"/>
            <a:r>
              <a:rPr lang="en-US" sz="1100" b="1" kern="1200" dirty="0" smtClean="0">
                <a:solidFill>
                  <a:schemeClr val="tx1"/>
                </a:solidFill>
                <a:effectLst/>
                <a:latin typeface="+mn-lt"/>
                <a:ea typeface="+mn-ea"/>
                <a:cs typeface="+mn-cs"/>
              </a:rPr>
              <a:t>The coach is not ejected. </a:t>
            </a:r>
            <a:endParaRPr lang="en-US" sz="1100" kern="1200" dirty="0" smtClean="0">
              <a:solidFill>
                <a:schemeClr val="tx1"/>
              </a:solidFill>
              <a:effectLst/>
              <a:latin typeface="+mn-lt"/>
              <a:ea typeface="+mn-ea"/>
              <a:cs typeface="+mn-cs"/>
            </a:endParaRPr>
          </a:p>
          <a:p>
            <a:pPr hangingPunct="0"/>
            <a:r>
              <a:rPr lang="en-US" sz="1100" kern="1200" dirty="0" smtClean="0">
                <a:solidFill>
                  <a:schemeClr val="tx1"/>
                </a:solidFill>
                <a:effectLst/>
                <a:latin typeface="+mn-lt"/>
                <a:ea typeface="+mn-ea"/>
                <a:cs typeface="+mn-cs"/>
              </a:rPr>
              <a:t> </a:t>
            </a:r>
          </a:p>
          <a:p>
            <a:endParaRPr lang="en-US" dirty="0"/>
          </a:p>
        </p:txBody>
      </p:sp>
    </p:spTree>
    <p:extLst>
      <p:ext uri="{BB962C8B-B14F-4D97-AF65-F5344CB8AC3E}">
        <p14:creationId xmlns:p14="http://schemas.microsoft.com/office/powerpoint/2010/main" val="25000622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In an effort to reduce needless texts, at the end of each season staff will clear out all phone</a:t>
            </a:r>
            <a:r>
              <a:rPr lang="en-US" baseline="0" dirty="0" smtClean="0"/>
              <a:t> numbers. Coaches will need to sign up at the beginning of each season if they want to received rainout/cancellation texts.</a:t>
            </a:r>
            <a:endParaRPr lang="en-US" dirty="0"/>
          </a:p>
        </p:txBody>
      </p:sp>
    </p:spTree>
    <p:extLst>
      <p:ext uri="{BB962C8B-B14F-4D97-AF65-F5344CB8AC3E}">
        <p14:creationId xmlns:p14="http://schemas.microsoft.com/office/powerpoint/2010/main" val="10287620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20441589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Reference videos courtesy of </a:t>
            </a:r>
            <a:r>
              <a:rPr lang="en-US" dirty="0" err="1" smtClean="0"/>
              <a:t>Youtube</a:t>
            </a:r>
            <a:r>
              <a:rPr lang="en-US" baseline="0" dirty="0" smtClean="0"/>
              <a:t>; obtained through Nelson Soriano, Center Supervisor Smith Recreation Center. </a:t>
            </a:r>
            <a:endParaRPr lang="en-US" dirty="0"/>
          </a:p>
        </p:txBody>
      </p:sp>
    </p:spTree>
    <p:extLst>
      <p:ext uri="{BB962C8B-B14F-4D97-AF65-F5344CB8AC3E}">
        <p14:creationId xmlns:p14="http://schemas.microsoft.com/office/powerpoint/2010/main" val="658232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03159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1563768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Coaches are </a:t>
            </a:r>
            <a:r>
              <a:rPr lang="en" dirty="0" smtClean="0"/>
              <a:t>volunteers </a:t>
            </a:r>
            <a:r>
              <a:rPr lang="en" dirty="0"/>
              <a:t>for our sport programs. All prospective coaches must complete a background check and it must be approved before practices can begin and before child information is passed out. Once the background check has cleared, the coach will be issued a badge that they are </a:t>
            </a:r>
            <a:r>
              <a:rPr lang="en" b="1" u="sng" dirty="0"/>
              <a:t>required</a:t>
            </a:r>
            <a:r>
              <a:rPr lang="en" dirty="0"/>
              <a:t> to wear during all practices and games. A new badge will be printed for each sport that is coached. Coaches are expected to set good examples of sportsmanship and to monitor their teams to ensure players and parents are also displaying good sportsmanship. Please familiarize yourself with the Code of Conduct  that was passed out and the rules, regulations, and consequences of not following them. If you have any questions, please feel free to ask a FCPR staff member after the meeting. It is expected that coaches have a team meeting prior to the first practice to discuss team rules and expectations with players and parents. Things to discuss are practice schedule, attendance policy, emergency contacts, disciplinary actions and anything else that is necessary. Each recreation center should have a copy of these rules for each team. </a:t>
            </a:r>
          </a:p>
        </p:txBody>
      </p:sp>
    </p:spTree>
    <p:extLst>
      <p:ext uri="{BB962C8B-B14F-4D97-AF65-F5344CB8AC3E}">
        <p14:creationId xmlns:p14="http://schemas.microsoft.com/office/powerpoint/2010/main" val="2266560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Communication is key in helping to run a smooth season. Coaches/coaching staff needs to have good communication with recreation center as well as parents of players. Coaches should host a parent/team meeting. At this meeting they should discuss the expectations and rules that are set in place for their team. </a:t>
            </a:r>
            <a:r>
              <a:rPr lang="en" dirty="0" smtClean="0"/>
              <a:t>IT IS A GOOD IDEA TO SET UP A GROUP TEXT OR USE AN</a:t>
            </a:r>
            <a:r>
              <a:rPr lang="en" baseline="0" dirty="0" smtClean="0"/>
              <a:t> APP LIKE GROUPME TO COMMUNICATE WITH PARENTS. </a:t>
            </a:r>
            <a:r>
              <a:rPr lang="en" dirty="0" smtClean="0"/>
              <a:t>Parents </a:t>
            </a:r>
            <a:r>
              <a:rPr lang="en" dirty="0"/>
              <a:t>should receive a copy of this and so should the recreation center to be kept on file. These rules will be followed for the season and if at any point in time a parent has a question about the rules, they should be able to speak to their coach. Once practice dates and times have been decided, only those children that have fully gone through the registration process and are not missing any information will receive a phone call from the coach about practice dates and times. If the child is missing any portion of the registration process, they will not be contacted until all requirements are fulfilled. Once the athletic department has issued out game schedules, these will be given to the coach with copies for their team. Game schedules are also posted in the recreation center by the gym. </a:t>
            </a:r>
            <a:endParaRPr lang="en" dirty="0" smtClean="0"/>
          </a:p>
          <a:p>
            <a:pPr lvl="0">
              <a:spcBef>
                <a:spcPts val="0"/>
              </a:spcBef>
              <a:buNone/>
            </a:pPr>
            <a:endParaRPr dirty="0"/>
          </a:p>
          <a:p>
            <a:pPr lvl="0">
              <a:spcBef>
                <a:spcPts val="0"/>
              </a:spcBef>
              <a:buNone/>
            </a:pPr>
            <a:r>
              <a:rPr lang="en" dirty="0"/>
              <a:t>If there are any changes that are made, coaches need to communicate this with the recreation center immediately. These changes include but are not limited to: not having practice, child not participating in game due to rule violation, child no longer wishing to play. If anything changes on the recreation side that interferes with the schedule (i.e. school events, other rec center programs, maintenance to building), the recreation center staff will communicate this with the coaching staff as soon as possible. </a:t>
            </a:r>
          </a:p>
        </p:txBody>
      </p:sp>
    </p:spTree>
    <p:extLst>
      <p:ext uri="{BB962C8B-B14F-4D97-AF65-F5344CB8AC3E}">
        <p14:creationId xmlns:p14="http://schemas.microsoft.com/office/powerpoint/2010/main" val="1233851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u="sng" dirty="0"/>
              <a:t>Rule #1:</a:t>
            </a:r>
            <a:r>
              <a:rPr lang="en" dirty="0"/>
              <a:t> Only those children that have successfully completed the registration process should be practicing. These should be the only children the coach has contacted in regards to practice. Children that have not successfully completed the registration process are not to be practicing with the team until everything is complete! This rule is to be followed and upheld by recreation center staff and coaching staff. </a:t>
            </a:r>
          </a:p>
          <a:p>
            <a:pPr lvl="0">
              <a:spcBef>
                <a:spcPts val="0"/>
              </a:spcBef>
              <a:buNone/>
            </a:pPr>
            <a:endParaRPr dirty="0"/>
          </a:p>
          <a:p>
            <a:pPr lvl="0">
              <a:spcBef>
                <a:spcPts val="0"/>
              </a:spcBef>
              <a:buNone/>
            </a:pPr>
            <a:r>
              <a:rPr lang="en" b="1" u="sng" dirty="0" smtClean="0"/>
              <a:t>Rule </a:t>
            </a:r>
            <a:r>
              <a:rPr lang="en" b="1" u="sng" dirty="0"/>
              <a:t>#2: </a:t>
            </a:r>
            <a:r>
              <a:rPr lang="en" dirty="0"/>
              <a:t>Coaches, you are responsible for each child that is on your roster during practices and games. When practices and games have concluded, you are to remain on-site until each child’s parent/guardian has come to get their child. </a:t>
            </a:r>
          </a:p>
          <a:p>
            <a:pPr lvl="0">
              <a:spcBef>
                <a:spcPts val="0"/>
              </a:spcBef>
              <a:buNone/>
            </a:pPr>
            <a:endParaRPr b="1" u="sng" dirty="0"/>
          </a:p>
          <a:p>
            <a:pPr lvl="0">
              <a:spcBef>
                <a:spcPts val="0"/>
              </a:spcBef>
              <a:buNone/>
            </a:pPr>
            <a:r>
              <a:rPr lang="en" b="1" u="sng" dirty="0"/>
              <a:t>Dates and Times</a:t>
            </a:r>
            <a:r>
              <a:rPr lang="en" dirty="0"/>
              <a:t>: Practice times are limited to at max 3 hours of practice a week. Please speak with recreation center staff as soon as possible about your availability for practices. We are thankful for you volunteering to take on this responsibility and want to be able to work with you as much as possible in regards to your availability to practice. </a:t>
            </a:r>
          </a:p>
          <a:p>
            <a:pPr lvl="0">
              <a:spcBef>
                <a:spcPts val="0"/>
              </a:spcBef>
              <a:buNone/>
            </a:pPr>
            <a:endParaRPr dirty="0"/>
          </a:p>
          <a:p>
            <a:pPr lvl="0">
              <a:spcBef>
                <a:spcPts val="0"/>
              </a:spcBef>
              <a:buNone/>
            </a:pPr>
            <a:r>
              <a:rPr lang="en" b="1" u="sng" dirty="0"/>
              <a:t>Conditioning: </a:t>
            </a:r>
            <a:r>
              <a:rPr lang="en" dirty="0"/>
              <a:t>Be sure to use basketball related drills to help with getting players in better condition to perform well in practices and games. Keep in mind those that may have medical conditions that may not allow them to perform at a higher level like other participants. Go into practice with a game plan / agenda. The more structured the practices are the more the children can get out of them.</a:t>
            </a:r>
          </a:p>
          <a:p>
            <a:pPr lvl="0">
              <a:spcBef>
                <a:spcPts val="0"/>
              </a:spcBef>
              <a:buNone/>
            </a:pPr>
            <a:endParaRPr dirty="0"/>
          </a:p>
          <a:p>
            <a:pPr lvl="0">
              <a:spcBef>
                <a:spcPts val="0"/>
              </a:spcBef>
              <a:buNone/>
            </a:pPr>
            <a:r>
              <a:rPr lang="en" b="1" u="sng" dirty="0"/>
              <a:t>Offense</a:t>
            </a:r>
            <a:r>
              <a:rPr lang="en" dirty="0"/>
              <a:t>: Please remember that successful offense is about execution, not complexity or trickery. Choose one offensive set-up and one set offensive out of bounds play and run them in practice until it is second nature to the players. Having an extensive playbook in youth basketball is not necessary. If children are having difficulty with running the play correctly, repeat it as necessary, or maybe break it into parts to help perfect. In regards to shooting, for the younger age groups, understand that the correct shooting “form/technique” comes with the strength of the player. Allow them to shoot the ball how they need to. Enforce the tip of “Shooting Up, Not Out.” For the older children, provide shooting drills and tips on better rotation and getting into a solid shooting position. </a:t>
            </a:r>
          </a:p>
          <a:p>
            <a:pPr lvl="0">
              <a:spcBef>
                <a:spcPts val="0"/>
              </a:spcBef>
              <a:buNone/>
            </a:pPr>
            <a:endParaRPr dirty="0"/>
          </a:p>
          <a:p>
            <a:pPr lvl="0">
              <a:spcBef>
                <a:spcPts val="0"/>
              </a:spcBef>
              <a:buNone/>
            </a:pPr>
            <a:r>
              <a:rPr lang="en" b="1" u="sng" dirty="0"/>
              <a:t>Defense</a:t>
            </a:r>
            <a:r>
              <a:rPr lang="en" dirty="0"/>
              <a:t>: Start with proper defensive stance and footwork that leads into shot challenging, rebounding and team defensive concepts. Work on defensive slides or sprinting down court to get in defense position. Focus the mindset early on the importance of defense. Make sure children begin to understand that offense comes as a result of a good defense. </a:t>
            </a:r>
          </a:p>
          <a:p>
            <a:pPr lvl="0">
              <a:spcBef>
                <a:spcPts val="0"/>
              </a:spcBef>
              <a:buNone/>
            </a:pPr>
            <a:endParaRPr lang="en-US" dirty="0" smtClean="0"/>
          </a:p>
          <a:p>
            <a:pPr lvl="0">
              <a:spcBef>
                <a:spcPts val="0"/>
              </a:spcBef>
              <a:buNone/>
            </a:pPr>
            <a:r>
              <a:rPr lang="en-US" b="1" u="sng" dirty="0" smtClean="0"/>
              <a:t>Free Throws: </a:t>
            </a:r>
            <a:r>
              <a:rPr lang="en-US" b="0" u="none" dirty="0" smtClean="0"/>
              <a:t>Coaches please practice</a:t>
            </a:r>
            <a:r>
              <a:rPr lang="en-US" b="0" u="none" baseline="0" dirty="0" smtClean="0"/>
              <a:t> with your players the proper formation for lining up with free throw shots. This would help to elevate time spent during the games with officials having to line them up.</a:t>
            </a:r>
            <a:endParaRPr b="1" u="sng" dirty="0"/>
          </a:p>
          <a:p>
            <a:pPr lvl="0">
              <a:spcBef>
                <a:spcPts val="0"/>
              </a:spcBef>
              <a:buNone/>
            </a:pPr>
            <a:endParaRPr dirty="0"/>
          </a:p>
          <a:p>
            <a:pPr lvl="0">
              <a:spcBef>
                <a:spcPts val="0"/>
              </a:spcBef>
              <a:buNone/>
            </a:pPr>
            <a:r>
              <a:rPr lang="en" dirty="0"/>
              <a:t>Practices should be showing children what you expect to happen in the game. Be sure to make eye contact and ask questions to the kids to make sure they are understanding their role in particular plays and reinforce what they should be doing. Focus on getting maximum effort from each player and make sure to give constant feedback on effort. Keep practices simple, focused and fun!</a:t>
            </a:r>
          </a:p>
        </p:txBody>
      </p:sp>
    </p:spTree>
    <p:extLst>
      <p:ext uri="{BB962C8B-B14F-4D97-AF65-F5344CB8AC3E}">
        <p14:creationId xmlns:p14="http://schemas.microsoft.com/office/powerpoint/2010/main" val="717027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b="1" u="sng" dirty="0"/>
              <a:t>Coaches</a:t>
            </a:r>
            <a:r>
              <a:rPr lang="en" dirty="0"/>
              <a:t>: Only coaches that are on the approved list and have been linked to the team are allowed on the sidelines with the team. Coaches must have their badges for games and practices.</a:t>
            </a:r>
          </a:p>
          <a:p>
            <a:pPr lvl="0">
              <a:spcBef>
                <a:spcPts val="0"/>
              </a:spcBef>
              <a:buNone/>
            </a:pPr>
            <a:endParaRPr dirty="0"/>
          </a:p>
          <a:p>
            <a:pPr lvl="0">
              <a:spcBef>
                <a:spcPts val="0"/>
              </a:spcBef>
              <a:buNone/>
            </a:pPr>
            <a:r>
              <a:rPr lang="en" b="1" u="sng" dirty="0"/>
              <a:t>Line-up Sheets:</a:t>
            </a:r>
            <a:r>
              <a:rPr lang="en" dirty="0"/>
              <a:t> Line up sheets are due to the scorekeepers table 15 minutes prior to game time. Please list on line up sheet: Center Name, Team Name, Game Date, Facility Location, Head Coach First and Last Name and any Assistant Coach First and Last Name, and each player’s First and Last Name with jersey number. </a:t>
            </a:r>
            <a:r>
              <a:rPr lang="en" b="1" u="sng" dirty="0"/>
              <a:t>DO NOT MARK</a:t>
            </a:r>
            <a:r>
              <a:rPr lang="en" dirty="0"/>
              <a:t> when you plan on playing each child, children will be checked off by the scorekeeper before each quarter. </a:t>
            </a:r>
          </a:p>
          <a:p>
            <a:pPr lvl="0">
              <a:spcBef>
                <a:spcPts val="0"/>
              </a:spcBef>
              <a:buNone/>
            </a:pPr>
            <a:endParaRPr dirty="0"/>
          </a:p>
          <a:p>
            <a:pPr lvl="0">
              <a:spcBef>
                <a:spcPts val="0"/>
              </a:spcBef>
              <a:buNone/>
            </a:pPr>
            <a:r>
              <a:rPr lang="en" b="1" u="sng" dirty="0"/>
              <a:t>Uniforms:</a:t>
            </a:r>
            <a:r>
              <a:rPr lang="en" dirty="0"/>
              <a:t> FCPR does a mass order of shirts for basketball participants. It is not mandatory for parents to purchase store bought uniforms for their children. </a:t>
            </a:r>
            <a:r>
              <a:rPr lang="en" b="1" u="sng" dirty="0" smtClean="0"/>
              <a:t>Shorts </a:t>
            </a:r>
            <a:r>
              <a:rPr lang="en" b="1" u="sng" dirty="0"/>
              <a:t>with pockets are not permitted!</a:t>
            </a:r>
            <a:r>
              <a:rPr lang="en" dirty="0"/>
              <a:t> Coach must cover the opening of the pocket with tape</a:t>
            </a:r>
            <a:r>
              <a:rPr lang="en" dirty="0" smtClean="0"/>
              <a:t>. </a:t>
            </a:r>
            <a:r>
              <a:rPr lang="en" dirty="0"/>
              <a:t>Players are not allowed to turn shorts inside out in order to play. If a player comes with pockets in their short, they </a:t>
            </a:r>
            <a:r>
              <a:rPr lang="en" b="1" u="sng" dirty="0"/>
              <a:t>WILL NOT PLAY</a:t>
            </a:r>
            <a:r>
              <a:rPr lang="en" b="1" u="sng" dirty="0" smtClean="0"/>
              <a:t>! </a:t>
            </a:r>
            <a:r>
              <a:rPr lang="en" b="1" u="sng" baseline="0" dirty="0" smtClean="0"/>
              <a:t> NO JEWELRY OR HARD PLASTIC ITEMS (BEADS, ETC) CAN BE IN THE HAIR</a:t>
            </a:r>
            <a:endParaRPr lang="en" b="1" u="sng" dirty="0"/>
          </a:p>
        </p:txBody>
      </p:sp>
    </p:spTree>
    <p:extLst>
      <p:ext uri="{BB962C8B-B14F-4D97-AF65-F5344CB8AC3E}">
        <p14:creationId xmlns:p14="http://schemas.microsoft.com/office/powerpoint/2010/main" val="16240117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Shape 1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2" name="Shape 1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dirty="0"/>
              <a:t>Officials will make mistakes and are not expected to nor can they make every call correctly. Officials are extension of our FCPR staff and are impartial in the game. If you have a concern with an official only the Head Coach is allowed to address them. Applications to become an official are available by contacting Ernie Fisher at </a:t>
            </a:r>
            <a:r>
              <a:rPr lang="en" u="sng" dirty="0">
                <a:solidFill>
                  <a:schemeClr val="hlink"/>
                </a:solidFill>
                <a:hlinkClick r:id="rId3"/>
              </a:rPr>
              <a:t>erniefisher@nc.rr.com</a:t>
            </a:r>
            <a:r>
              <a:rPr lang="en" dirty="0"/>
              <a:t>.</a:t>
            </a:r>
          </a:p>
          <a:p>
            <a:pPr lvl="0">
              <a:spcBef>
                <a:spcPts val="0"/>
              </a:spcBef>
              <a:buNone/>
            </a:pPr>
            <a:endParaRPr dirty="0"/>
          </a:p>
          <a:p>
            <a:pPr lvl="0">
              <a:spcBef>
                <a:spcPts val="0"/>
              </a:spcBef>
              <a:buNone/>
            </a:pPr>
            <a:r>
              <a:rPr lang="en" dirty="0"/>
              <a:t>The Junior Officials Program allows teens the opportunity to learn how to officiate youth sports. Youth can register for these at any recreation center. The courses include life skills, communication, decision making and conflict resolution. This is free for youth to register for. </a:t>
            </a:r>
          </a:p>
          <a:p>
            <a:pPr lvl="0">
              <a:spcBef>
                <a:spcPts val="0"/>
              </a:spcBef>
              <a:buNone/>
            </a:pPr>
            <a:endParaRPr dirty="0"/>
          </a:p>
          <a:p>
            <a:pPr lvl="0">
              <a:spcBef>
                <a:spcPts val="0"/>
              </a:spcBef>
              <a:buNone/>
            </a:pPr>
            <a:r>
              <a:rPr lang="en" dirty="0"/>
              <a:t>If at any time during the game or after you or a parent have a complaint about the game, please see recreation center staff for a complaint form to be filled out and sent in. These forms are used to help us evaluate the program and are passed off to the appropriate supervisory staff member.</a:t>
            </a:r>
          </a:p>
        </p:txBody>
      </p:sp>
    </p:spTree>
    <p:extLst>
      <p:ext uri="{BB962C8B-B14F-4D97-AF65-F5344CB8AC3E}">
        <p14:creationId xmlns:p14="http://schemas.microsoft.com/office/powerpoint/2010/main" val="4749426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3176887"/>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3158251"/>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022025"/>
            <a:ext cx="7136667" cy="152400"/>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3969100"/>
            <a:ext cx="7136667" cy="152400"/>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1751764"/>
            <a:ext cx="7136700" cy="10224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2850039"/>
            <a:ext cx="48705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304850"/>
            <a:ext cx="8520600" cy="15384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2995650"/>
            <a:ext cx="8520600" cy="10716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2571900"/>
            <a:ext cx="9144000" cy="25716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814800"/>
            <a:ext cx="8571300" cy="9420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5045700"/>
            <a:ext cx="9144000" cy="978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266325"/>
            <a:ext cx="8520600" cy="330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266175"/>
            <a:ext cx="3999900" cy="3302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445025"/>
            <a:ext cx="8520600" cy="707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526350"/>
            <a:ext cx="5613600" cy="40908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5143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039675"/>
            <a:ext cx="4045200" cy="16758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27268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4230725"/>
            <a:ext cx="5998800" cy="5988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7074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266325"/>
            <a:ext cx="8520600" cy="3302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8" Type="http://schemas.openxmlformats.org/officeDocument/2006/relationships/hyperlink" Target="https://www.youtube.com/watch?v=dxRBtmCsfBc" TargetMode="External"/><Relationship Id="rId3" Type="http://schemas.openxmlformats.org/officeDocument/2006/relationships/hyperlink" Target="https://www.youtube.com/watch?v=T9uJp2s0XvU" TargetMode="External"/><Relationship Id="rId7" Type="http://schemas.openxmlformats.org/officeDocument/2006/relationships/hyperlink" Target="https://www.youtube.com/watch?v=y9UtZEY6maE" TargetMode="Externa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hyperlink" Target="https://www.youtube.com/watch?v=CUIUWX2HeHs" TargetMode="External"/><Relationship Id="rId5" Type="http://schemas.openxmlformats.org/officeDocument/2006/relationships/hyperlink" Target="https://www.youtube.com/watch?v=ctWYMtXyhDk" TargetMode="External"/><Relationship Id="rId4" Type="http://schemas.openxmlformats.org/officeDocument/2006/relationships/hyperlink" Target="https://www.youtube.com/watch?v=nngpVHqzJLw"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fcpr.us/home/showpublisheddocument/12749/637031187399800000"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990600" y="1200150"/>
            <a:ext cx="7136700" cy="1650214"/>
          </a:xfrm>
          <a:prstGeom prst="rect">
            <a:avLst/>
          </a:prstGeom>
        </p:spPr>
        <p:txBody>
          <a:bodyPr lIns="91425" tIns="91425" rIns="91425" bIns="91425" anchor="b" anchorCtr="0">
            <a:noAutofit/>
          </a:bodyPr>
          <a:lstStyle/>
          <a:p>
            <a:pPr lvl="0">
              <a:spcBef>
                <a:spcPts val="0"/>
              </a:spcBef>
              <a:buNone/>
            </a:pPr>
            <a:r>
              <a:rPr lang="en" dirty="0"/>
              <a:t>Fayetteville-Cumberland Parks and Recreation</a:t>
            </a:r>
          </a:p>
        </p:txBody>
      </p:sp>
      <p:sp>
        <p:nvSpPr>
          <p:cNvPr id="67" name="Shape 67"/>
          <p:cNvSpPr txBox="1">
            <a:spLocks noGrp="1"/>
          </p:cNvSpPr>
          <p:nvPr>
            <p:ph type="subTitle" idx="1"/>
          </p:nvPr>
        </p:nvSpPr>
        <p:spPr>
          <a:xfrm>
            <a:off x="2133600" y="2800350"/>
            <a:ext cx="4870500" cy="609600"/>
          </a:xfrm>
          <a:prstGeom prst="rect">
            <a:avLst/>
          </a:prstGeom>
        </p:spPr>
        <p:txBody>
          <a:bodyPr lIns="91425" tIns="91425" rIns="91425" bIns="91425" anchor="t" anchorCtr="0">
            <a:noAutofit/>
          </a:bodyPr>
          <a:lstStyle/>
          <a:p>
            <a:pPr lvl="0">
              <a:spcBef>
                <a:spcPts val="0"/>
              </a:spcBef>
              <a:buNone/>
            </a:pPr>
            <a:r>
              <a:rPr lang="en" dirty="0" smtClean="0"/>
              <a:t>Basketball Coaches </a:t>
            </a:r>
            <a:r>
              <a:rPr lang="en" dirty="0"/>
              <a:t>Meeting</a:t>
            </a:r>
          </a:p>
          <a:p>
            <a:pPr lvl="0">
              <a:spcBef>
                <a:spcPts val="0"/>
              </a:spcBef>
              <a:buNone/>
            </a:pPr>
            <a:endParaRPr lang="en" dirty="0"/>
          </a:p>
          <a:p>
            <a:pPr lvl="0">
              <a:spcBef>
                <a:spcPts val="0"/>
              </a:spcBef>
              <a:buNone/>
            </a:pPr>
            <a:endParaRP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609600" y="512612"/>
            <a:ext cx="3581700" cy="4090800"/>
          </a:xfrm>
          <a:prstGeom prst="rect">
            <a:avLst/>
          </a:prstGeom>
        </p:spPr>
        <p:txBody>
          <a:bodyPr lIns="91425" tIns="91425" rIns="91425" bIns="91425" anchor="ctr" anchorCtr="0">
            <a:noAutofit/>
          </a:bodyPr>
          <a:lstStyle/>
          <a:p>
            <a:pPr lvl="0" algn="ctr">
              <a:spcBef>
                <a:spcPts val="0"/>
              </a:spcBef>
              <a:buNone/>
            </a:pPr>
            <a:r>
              <a:rPr lang="en" dirty="0">
                <a:solidFill>
                  <a:srgbClr val="000000"/>
                </a:solidFill>
                <a:latin typeface="Times New Roman"/>
                <a:ea typeface="Times New Roman"/>
                <a:cs typeface="Times New Roman"/>
                <a:sym typeface="Times New Roman"/>
              </a:rPr>
              <a:t>FCPR’s </a:t>
            </a:r>
          </a:p>
          <a:p>
            <a:pPr lvl="0" algn="ctr">
              <a:spcBef>
                <a:spcPts val="0"/>
              </a:spcBef>
              <a:buNone/>
            </a:pPr>
            <a:r>
              <a:rPr lang="en" dirty="0">
                <a:solidFill>
                  <a:srgbClr val="000000"/>
                </a:solidFill>
                <a:latin typeface="Times New Roman"/>
                <a:ea typeface="Times New Roman"/>
                <a:cs typeface="Times New Roman"/>
                <a:sym typeface="Times New Roman"/>
              </a:rPr>
              <a:t>Code of Conduct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301727">
            <a:off x="4496083" y="665904"/>
            <a:ext cx="3657600" cy="36443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311700" y="445025"/>
            <a:ext cx="8520600" cy="707400"/>
          </a:xfrm>
          <a:prstGeom prst="rect">
            <a:avLst/>
          </a:prstGeom>
        </p:spPr>
        <p:txBody>
          <a:bodyPr lIns="91425" tIns="91425" rIns="91425" bIns="91425" anchor="t" anchorCtr="0">
            <a:noAutofit/>
          </a:bodyPr>
          <a:lstStyle/>
          <a:p>
            <a:pPr lvl="0" algn="ctr">
              <a:spcBef>
                <a:spcPts val="0"/>
              </a:spcBef>
              <a:buNone/>
            </a:pPr>
            <a:r>
              <a:rPr lang="en" dirty="0" smtClean="0"/>
              <a:t>OFFENSES </a:t>
            </a:r>
            <a:r>
              <a:rPr lang="en" dirty="0"/>
              <a:t>AND </a:t>
            </a:r>
            <a:r>
              <a:rPr lang="en" dirty="0" smtClean="0"/>
              <a:t>PENALTIES</a:t>
            </a:r>
            <a:endParaRPr lang="en" dirty="0"/>
          </a:p>
        </p:txBody>
      </p:sp>
      <p:sp>
        <p:nvSpPr>
          <p:cNvPr id="128" name="Shape 128"/>
          <p:cNvSpPr txBox="1">
            <a:spLocks noGrp="1"/>
          </p:cNvSpPr>
          <p:nvPr>
            <p:ph type="body" idx="1"/>
          </p:nvPr>
        </p:nvSpPr>
        <p:spPr>
          <a:xfrm>
            <a:off x="304800" y="1428750"/>
            <a:ext cx="8520600" cy="3302700"/>
          </a:xfrm>
          <a:prstGeom prst="rect">
            <a:avLst/>
          </a:prstGeom>
        </p:spPr>
        <p:txBody>
          <a:bodyPr lIns="91425" tIns="91425" rIns="91425" bIns="91425" anchor="t" anchorCtr="0">
            <a:noAutofit/>
          </a:bodyPr>
          <a:lstStyle/>
          <a:p>
            <a:pPr lvl="0">
              <a:spcBef>
                <a:spcPts val="0"/>
              </a:spcBef>
              <a:buNone/>
            </a:pPr>
            <a:r>
              <a:rPr lang="en" sz="2400" b="1" dirty="0">
                <a:solidFill>
                  <a:srgbClr val="000000"/>
                </a:solidFill>
                <a:latin typeface="Times New Roman"/>
                <a:ea typeface="Times New Roman"/>
                <a:cs typeface="Times New Roman"/>
                <a:sym typeface="Times New Roman"/>
              </a:rPr>
              <a:t>Please note that no matter the level of the offense, the penalty </a:t>
            </a:r>
            <a:r>
              <a:rPr lang="en" sz="2400" b="1" dirty="0" smtClean="0">
                <a:solidFill>
                  <a:srgbClr val="000000"/>
                </a:solidFill>
                <a:latin typeface="Times New Roman"/>
                <a:ea typeface="Times New Roman"/>
                <a:cs typeface="Times New Roman"/>
                <a:sym typeface="Times New Roman"/>
              </a:rPr>
              <a:t>is:  </a:t>
            </a:r>
            <a:endParaRPr lang="en" sz="2400" b="1" dirty="0">
              <a:solidFill>
                <a:srgbClr val="000000"/>
              </a:solidFill>
              <a:latin typeface="Times New Roman"/>
              <a:ea typeface="Times New Roman"/>
              <a:cs typeface="Times New Roman"/>
              <a:sym typeface="Times New Roman"/>
            </a:endParaRPr>
          </a:p>
          <a:p>
            <a:pPr lvl="0">
              <a:spcBef>
                <a:spcPts val="0"/>
              </a:spcBef>
              <a:buNone/>
            </a:pPr>
            <a:r>
              <a:rPr lang="en" sz="2400" b="1" dirty="0">
                <a:solidFill>
                  <a:srgbClr val="000000"/>
                </a:solidFill>
                <a:latin typeface="Times New Roman"/>
                <a:ea typeface="Times New Roman"/>
                <a:cs typeface="Times New Roman"/>
                <a:sym typeface="Times New Roman"/>
              </a:rPr>
              <a:t>“Not necessarily preceded by a warning” and will be met with “immediate ejection and removal from </a:t>
            </a:r>
            <a:r>
              <a:rPr lang="en" sz="2400" b="1" dirty="0" smtClean="0">
                <a:solidFill>
                  <a:srgbClr val="000000"/>
                </a:solidFill>
                <a:latin typeface="Times New Roman"/>
                <a:ea typeface="Times New Roman"/>
                <a:cs typeface="Times New Roman"/>
                <a:sym typeface="Times New Roman"/>
              </a:rPr>
              <a:t>premises.”</a:t>
            </a:r>
            <a:endParaRPr lang="en" sz="2400" b="1" dirty="0">
              <a:solidFill>
                <a:srgbClr val="000000"/>
              </a:solidFill>
              <a:latin typeface="Times New Roman"/>
              <a:ea typeface="Times New Roman"/>
              <a:cs typeface="Times New Roman"/>
              <a:sym typeface="Times New Roman"/>
            </a:endParaRPr>
          </a:p>
          <a:p>
            <a:pPr lvl="0">
              <a:spcBef>
                <a:spcPts val="0"/>
              </a:spcBef>
              <a:buNone/>
            </a:pPr>
            <a:r>
              <a:rPr lang="en" sz="2400" b="1" dirty="0">
                <a:solidFill>
                  <a:srgbClr val="000000"/>
                </a:solidFill>
                <a:latin typeface="Times New Roman"/>
                <a:ea typeface="Times New Roman"/>
                <a:cs typeface="Times New Roman"/>
                <a:sym typeface="Times New Roman"/>
              </a:rPr>
              <a:t>Suspensions are tracked and </a:t>
            </a:r>
            <a:r>
              <a:rPr lang="en" sz="2400" b="1" dirty="0" smtClean="0">
                <a:solidFill>
                  <a:srgbClr val="000000"/>
                </a:solidFill>
                <a:latin typeface="Times New Roman"/>
                <a:ea typeface="Times New Roman"/>
                <a:cs typeface="Times New Roman"/>
                <a:sym typeface="Times New Roman"/>
              </a:rPr>
              <a:t>monitored and failure </a:t>
            </a:r>
            <a:r>
              <a:rPr lang="en" sz="2400" b="1" dirty="0">
                <a:solidFill>
                  <a:srgbClr val="000000"/>
                </a:solidFill>
                <a:latin typeface="Times New Roman"/>
                <a:ea typeface="Times New Roman"/>
                <a:cs typeface="Times New Roman"/>
                <a:sym typeface="Times New Roman"/>
              </a:rPr>
              <a:t>to comply with these guidelines will result in legal action.</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Shape 133"/>
          <p:cNvSpPr txBox="1">
            <a:spLocks noGrp="1"/>
          </p:cNvSpPr>
          <p:nvPr>
            <p:ph type="title"/>
          </p:nvPr>
        </p:nvSpPr>
        <p:spPr>
          <a:xfrm>
            <a:off x="107150" y="647987"/>
            <a:ext cx="4536300" cy="3847500"/>
          </a:xfrm>
          <a:prstGeom prst="rect">
            <a:avLst/>
          </a:prstGeom>
        </p:spPr>
        <p:txBody>
          <a:bodyPr lIns="91425" tIns="91425" rIns="91425" bIns="91425" anchor="ctr" anchorCtr="0">
            <a:noAutofit/>
          </a:bodyPr>
          <a:lstStyle/>
          <a:p>
            <a:pPr lvl="0" algn="ctr">
              <a:spcBef>
                <a:spcPts val="0"/>
              </a:spcBef>
              <a:buNone/>
            </a:pPr>
            <a:r>
              <a:rPr lang="en">
                <a:solidFill>
                  <a:srgbClr val="000000"/>
                </a:solidFill>
                <a:latin typeface="Times New Roman"/>
                <a:ea typeface="Times New Roman"/>
                <a:cs typeface="Times New Roman"/>
                <a:sym typeface="Times New Roman"/>
              </a:rPr>
              <a:t>Youth </a:t>
            </a:r>
          </a:p>
          <a:p>
            <a:pPr lvl="0" algn="ctr">
              <a:spcBef>
                <a:spcPts val="0"/>
              </a:spcBef>
              <a:buNone/>
            </a:pPr>
            <a:r>
              <a:rPr lang="en">
                <a:solidFill>
                  <a:srgbClr val="000000"/>
                </a:solidFill>
                <a:latin typeface="Times New Roman"/>
                <a:ea typeface="Times New Roman"/>
                <a:cs typeface="Times New Roman"/>
                <a:sym typeface="Times New Roman"/>
              </a:rPr>
              <a:t>Basketball </a:t>
            </a:r>
          </a:p>
          <a:p>
            <a:pPr lvl="0" algn="ctr">
              <a:spcBef>
                <a:spcPts val="0"/>
              </a:spcBef>
              <a:buNone/>
            </a:pPr>
            <a:r>
              <a:rPr lang="en">
                <a:solidFill>
                  <a:srgbClr val="000000"/>
                </a:solidFill>
                <a:latin typeface="Times New Roman"/>
                <a:ea typeface="Times New Roman"/>
                <a:cs typeface="Times New Roman"/>
                <a:sym typeface="Times New Roman"/>
              </a:rPr>
              <a:t>Rules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0" y="647987"/>
            <a:ext cx="4648200" cy="371475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275275" y="1643650"/>
            <a:ext cx="4045200" cy="1675800"/>
          </a:xfrm>
          <a:prstGeom prst="rect">
            <a:avLst/>
          </a:prstGeom>
        </p:spPr>
        <p:txBody>
          <a:bodyPr lIns="91425" tIns="91425" rIns="91425" bIns="91425" anchor="b" anchorCtr="0">
            <a:noAutofit/>
          </a:bodyPr>
          <a:lstStyle/>
          <a:p>
            <a:pPr lvl="0">
              <a:spcBef>
                <a:spcPts val="0"/>
              </a:spcBef>
              <a:buNone/>
            </a:pPr>
            <a:r>
              <a:rPr lang="en"/>
              <a:t>Rule Comparison Sheet</a:t>
            </a:r>
          </a:p>
        </p:txBody>
      </p:sp>
      <p:sp>
        <p:nvSpPr>
          <p:cNvPr id="140" name="Shape 140"/>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r>
              <a:rPr lang="en" sz="3000" dirty="0">
                <a:latin typeface="Times New Roman"/>
                <a:ea typeface="Times New Roman"/>
                <a:cs typeface="Times New Roman"/>
                <a:sym typeface="Times New Roman"/>
              </a:rPr>
              <a:t>Please </a:t>
            </a:r>
            <a:r>
              <a:rPr lang="en" sz="3000" dirty="0" smtClean="0">
                <a:latin typeface="Times New Roman"/>
                <a:ea typeface="Times New Roman"/>
                <a:cs typeface="Times New Roman"/>
                <a:sym typeface="Times New Roman"/>
              </a:rPr>
              <a:t>refer to the </a:t>
            </a:r>
            <a:r>
              <a:rPr lang="en" sz="3000" dirty="0">
                <a:latin typeface="Times New Roman"/>
                <a:ea typeface="Times New Roman"/>
                <a:cs typeface="Times New Roman"/>
                <a:sym typeface="Times New Roman"/>
              </a:rPr>
              <a:t>Basketball Rules Comparison </a:t>
            </a:r>
            <a:r>
              <a:rPr lang="en" sz="3000" dirty="0" smtClean="0">
                <a:latin typeface="Times New Roman"/>
                <a:ea typeface="Times New Roman"/>
                <a:cs typeface="Times New Roman"/>
                <a:sym typeface="Times New Roman"/>
              </a:rPr>
              <a:t>Sheet on the next slide!</a:t>
            </a:r>
            <a:endParaRPr lang="en" sz="3000" dirty="0">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358038057"/>
              </p:ext>
            </p:extLst>
          </p:nvPr>
        </p:nvGraphicFramePr>
        <p:xfrm>
          <a:off x="152400" y="209550"/>
          <a:ext cx="8762998" cy="4812112"/>
        </p:xfrm>
        <a:graphic>
          <a:graphicData uri="http://schemas.openxmlformats.org/drawingml/2006/table">
            <a:tbl>
              <a:tblPr>
                <a:tableStyleId>{5C22544A-7EE6-4342-B048-85BDC9FD1C3A}</a:tableStyleId>
              </a:tblPr>
              <a:tblGrid>
                <a:gridCol w="1232116"/>
                <a:gridCol w="1255147"/>
                <a:gridCol w="1255147"/>
                <a:gridCol w="1255147"/>
                <a:gridCol w="1255147"/>
                <a:gridCol w="1255147"/>
                <a:gridCol w="1255147"/>
              </a:tblGrid>
              <a:tr h="246829">
                <a:tc>
                  <a:txBody>
                    <a:bodyPr/>
                    <a:lstStyle/>
                    <a:p>
                      <a:pPr algn="ctr" fontAlgn="b"/>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8U</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10U</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12U</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14U</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17U</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ADULT</a:t>
                      </a:r>
                      <a:endParaRPr lang="en-US" sz="800" b="1" i="0" u="none" strike="noStrike">
                        <a:effectLst/>
                        <a:latin typeface="Arial" panose="020B0604020202020204" pitchFamily="34" charset="0"/>
                      </a:endParaRPr>
                    </a:p>
                  </a:txBody>
                  <a:tcPr marL="5123" marR="5123" marT="5123" marB="0" anchor="b"/>
                </a:tc>
              </a:tr>
              <a:tr h="246829">
                <a:tc>
                  <a:txBody>
                    <a:bodyPr/>
                    <a:lstStyle/>
                    <a:p>
                      <a:pPr algn="l" fontAlgn="b"/>
                      <a:r>
                        <a:rPr lang="en-US" sz="800" u="none" strike="noStrike" dirty="0">
                          <a:effectLst/>
                        </a:rPr>
                        <a:t>Ages</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7,8</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9,10</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11,12</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13,14</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15,16,17</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18 up</a:t>
                      </a:r>
                      <a:endParaRPr lang="en-US" sz="800" b="1" i="0" u="none" strike="noStrike" dirty="0">
                        <a:effectLst/>
                        <a:latin typeface="Arial" panose="020B0604020202020204" pitchFamily="34" charset="0"/>
                      </a:endParaRPr>
                    </a:p>
                  </a:txBody>
                  <a:tcPr marL="5123" marR="5123" marT="5123" marB="0" anchor="b"/>
                </a:tc>
              </a:tr>
              <a:tr h="246829">
                <a:tc>
                  <a:txBody>
                    <a:bodyPr/>
                    <a:lstStyle/>
                    <a:p>
                      <a:pPr algn="l" fontAlgn="b"/>
                      <a:r>
                        <a:rPr lang="en-US" sz="800" u="none" strike="noStrike">
                          <a:effectLst/>
                        </a:rPr>
                        <a:t>Time</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eight 4-minute sub quarters</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eight 4-minute sub quarters</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eight 4-minute sub quarters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four 8-minute quarters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four 8-minute quarters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two 20 minute halves</a:t>
                      </a:r>
                      <a:endParaRPr lang="en-US" sz="800" b="1" i="0" u="none" strike="noStrike">
                        <a:effectLst/>
                        <a:latin typeface="Arial" panose="020B0604020202020204" pitchFamily="34" charset="0"/>
                      </a:endParaRPr>
                    </a:p>
                  </a:txBody>
                  <a:tcPr marL="5123" marR="5123" marT="5123" marB="0" anchor="b"/>
                </a:tc>
              </a:tr>
              <a:tr h="297897">
                <a:tc>
                  <a:txBody>
                    <a:bodyPr/>
                    <a:lstStyle/>
                    <a:p>
                      <a:pPr algn="l" fontAlgn="b"/>
                      <a:r>
                        <a:rPr lang="en-US" sz="800" u="none" strike="noStrike" dirty="0">
                          <a:effectLst/>
                        </a:rPr>
                        <a:t>Running Clock</a:t>
                      </a:r>
                      <a:endParaRPr lang="en-US" sz="800" b="1" i="0" u="none" strike="noStrike" dirty="0">
                        <a:effectLst/>
                        <a:latin typeface="Arial" panose="020B0604020202020204" pitchFamily="34" charset="0"/>
                      </a:endParaRPr>
                    </a:p>
                  </a:txBody>
                  <a:tcPr marL="5123" marR="5123" marT="5123" marB="0" anchor="b"/>
                </a:tc>
                <a:tc>
                  <a:txBody>
                    <a:bodyPr/>
                    <a:lstStyle/>
                    <a:p>
                      <a:pPr algn="ctr" fontAlgn="ctr"/>
                      <a:r>
                        <a:rPr lang="en-US" sz="800" u="none" strike="noStrike" dirty="0">
                          <a:effectLst/>
                        </a:rPr>
                        <a:t>until last 2 minutes of 2nd/4th quarter or 40 point lead</a:t>
                      </a:r>
                      <a:endParaRPr lang="en-US" sz="800" b="1" i="0" u="none" strike="noStrike" dirty="0">
                        <a:effectLst/>
                        <a:latin typeface="Arial" panose="020B0604020202020204" pitchFamily="34" charset="0"/>
                      </a:endParaRPr>
                    </a:p>
                  </a:txBody>
                  <a:tcPr marL="5123" marR="5123" marT="5123" marB="0" anchor="ctr"/>
                </a:tc>
                <a:tc>
                  <a:txBody>
                    <a:bodyPr/>
                    <a:lstStyle/>
                    <a:p>
                      <a:pPr algn="ctr" fontAlgn="ctr"/>
                      <a:r>
                        <a:rPr lang="en-US" sz="800" u="none" strike="noStrike" dirty="0">
                          <a:effectLst/>
                        </a:rPr>
                        <a:t>until last 2 minutes of 2nd/4th quarter or 40 point lead</a:t>
                      </a:r>
                      <a:endParaRPr lang="en-US" sz="800" b="1" i="0" u="none" strike="noStrike" dirty="0">
                        <a:effectLst/>
                        <a:latin typeface="Arial" panose="020B0604020202020204" pitchFamily="34" charset="0"/>
                      </a:endParaRPr>
                    </a:p>
                  </a:txBody>
                  <a:tcPr marL="5123" marR="5123" marT="5123" marB="0" anchor="ctr"/>
                </a:tc>
                <a:tc>
                  <a:txBody>
                    <a:bodyPr/>
                    <a:lstStyle/>
                    <a:p>
                      <a:pPr algn="ctr" fontAlgn="ctr"/>
                      <a:r>
                        <a:rPr lang="en-US" sz="800" u="none" strike="noStrike">
                          <a:effectLst/>
                        </a:rPr>
                        <a:t>until last 2 minutes of 2nd/4th quarter or 40 point lead</a:t>
                      </a:r>
                      <a:endParaRPr lang="en-US" sz="800" b="1" i="0" u="none" strike="noStrike">
                        <a:effectLst/>
                        <a:latin typeface="Arial" panose="020B0604020202020204" pitchFamily="34" charset="0"/>
                      </a:endParaRPr>
                    </a:p>
                  </a:txBody>
                  <a:tcPr marL="5123" marR="5123" marT="5123" marB="0" anchor="ctr"/>
                </a:tc>
                <a:tc>
                  <a:txBody>
                    <a:bodyPr/>
                    <a:lstStyle/>
                    <a:p>
                      <a:pPr algn="ctr" fontAlgn="ctr"/>
                      <a:r>
                        <a:rPr lang="en-US" sz="800" u="none" strike="noStrike">
                          <a:effectLst/>
                        </a:rPr>
                        <a:t>until last 2 minutes of 2nd/4th quarter or 40 point lead</a:t>
                      </a:r>
                      <a:endParaRPr lang="en-US" sz="800" b="1" i="0" u="none" strike="noStrike">
                        <a:effectLst/>
                        <a:latin typeface="Arial" panose="020B0604020202020204" pitchFamily="34" charset="0"/>
                      </a:endParaRPr>
                    </a:p>
                  </a:txBody>
                  <a:tcPr marL="5123" marR="5123" marT="5123" marB="0" anchor="ctr"/>
                </a:tc>
                <a:tc>
                  <a:txBody>
                    <a:bodyPr/>
                    <a:lstStyle/>
                    <a:p>
                      <a:pPr algn="ctr" fontAlgn="ctr"/>
                      <a:r>
                        <a:rPr lang="en-US" sz="800" u="none" strike="noStrike">
                          <a:effectLst/>
                        </a:rPr>
                        <a:t>until last 2 minutes of 2nd/4th quarter or 40 point lead</a:t>
                      </a:r>
                      <a:endParaRPr lang="en-US" sz="800" b="1" i="0" u="none" strike="noStrike">
                        <a:effectLst/>
                        <a:latin typeface="Arial" panose="020B0604020202020204" pitchFamily="34" charset="0"/>
                      </a:endParaRPr>
                    </a:p>
                  </a:txBody>
                  <a:tcPr marL="5123" marR="5123" marT="5123" marB="0" anchor="ctr"/>
                </a:tc>
                <a:tc>
                  <a:txBody>
                    <a:bodyPr/>
                    <a:lstStyle/>
                    <a:p>
                      <a:pPr algn="ctr" fontAlgn="ctr"/>
                      <a:r>
                        <a:rPr lang="en-US" sz="800" u="none" strike="noStrike">
                          <a:effectLst/>
                        </a:rPr>
                        <a:t>until last 2 minutes of the half or 40 point lead</a:t>
                      </a:r>
                      <a:endParaRPr lang="en-US" sz="800" b="1" i="0" u="none" strike="noStrike">
                        <a:effectLst/>
                        <a:latin typeface="Arial" panose="020B0604020202020204" pitchFamily="34" charset="0"/>
                      </a:endParaRPr>
                    </a:p>
                  </a:txBody>
                  <a:tcPr marL="5123" marR="5123" marT="5123" marB="0" anchor="ctr"/>
                </a:tc>
              </a:tr>
              <a:tr h="246829">
                <a:tc>
                  <a:txBody>
                    <a:bodyPr/>
                    <a:lstStyle/>
                    <a:p>
                      <a:pPr algn="l" fontAlgn="b"/>
                      <a:r>
                        <a:rPr lang="en-US" sz="800" u="none" strike="noStrike" dirty="0">
                          <a:effectLst/>
                        </a:rPr>
                        <a:t>Overtime</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no</a:t>
                      </a:r>
                      <a:endParaRPr lang="en-US" sz="800" b="1" i="0" u="none" strike="noStrike" dirty="0">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4 minutes, regulation clock</a:t>
                      </a:r>
                      <a:endParaRPr lang="en-US" sz="800" b="1" i="0" u="none" strike="noStrike" dirty="0">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4 minutes, regulation clock</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4 minutes, regulation clock</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4 minutes, regulation clock</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4 minutes, regulation clock</a:t>
                      </a:r>
                      <a:endParaRPr lang="en-US" sz="800" b="1" i="0" u="none" strike="noStrike">
                        <a:solidFill>
                          <a:srgbClr val="FF0000"/>
                        </a:solidFill>
                        <a:effectLst/>
                        <a:latin typeface="Arial" panose="020B0604020202020204" pitchFamily="34" charset="0"/>
                      </a:endParaRPr>
                    </a:p>
                  </a:txBody>
                  <a:tcPr marL="5123" marR="5123" marT="5123" marB="0" anchor="b"/>
                </a:tc>
              </a:tr>
              <a:tr h="246829">
                <a:tc>
                  <a:txBody>
                    <a:bodyPr/>
                    <a:lstStyle/>
                    <a:p>
                      <a:pPr algn="l" fontAlgn="b"/>
                      <a:r>
                        <a:rPr lang="en-US" sz="800" u="none" strike="noStrike" dirty="0">
                          <a:effectLst/>
                        </a:rPr>
                        <a:t>Ball Size</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intermediate (28.5")</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intermediate (28.5")</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intermediate (28.5")</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girls (28.5)                    boys official (30")</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official (30")</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official (30")</a:t>
                      </a:r>
                      <a:endParaRPr lang="en-US" sz="800" b="1" i="0" u="none" strike="noStrike">
                        <a:effectLst/>
                        <a:latin typeface="Arial" panose="020B0604020202020204" pitchFamily="34" charset="0"/>
                      </a:endParaRPr>
                    </a:p>
                  </a:txBody>
                  <a:tcPr marL="5123" marR="5123" marT="5123" marB="0" anchor="b"/>
                </a:tc>
              </a:tr>
              <a:tr h="246829">
                <a:tc>
                  <a:txBody>
                    <a:bodyPr/>
                    <a:lstStyle/>
                    <a:p>
                      <a:pPr algn="l" fontAlgn="b"/>
                      <a:r>
                        <a:rPr lang="en-US" sz="800" u="none" strike="noStrike" dirty="0">
                          <a:effectLst/>
                        </a:rPr>
                        <a:t>Goal Height</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8 ft.</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10 ft.</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10 ft.</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10 ft.</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10 ft.</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10 ft.</a:t>
                      </a:r>
                      <a:endParaRPr lang="en-US" sz="800" b="1" i="0" u="none" strike="noStrike">
                        <a:effectLst/>
                        <a:latin typeface="Arial" panose="020B0604020202020204" pitchFamily="34" charset="0"/>
                      </a:endParaRPr>
                    </a:p>
                  </a:txBody>
                  <a:tcPr marL="5123" marR="5123" marT="5123" marB="0" anchor="b"/>
                </a:tc>
              </a:tr>
              <a:tr h="246829">
                <a:tc>
                  <a:txBody>
                    <a:bodyPr/>
                    <a:lstStyle/>
                    <a:p>
                      <a:pPr algn="l" fontAlgn="b"/>
                      <a:r>
                        <a:rPr lang="en-US" sz="800" u="none" strike="noStrike" dirty="0">
                          <a:effectLst/>
                        </a:rPr>
                        <a:t>3 seconds</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no</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dirty="0">
                          <a:effectLst/>
                        </a:rPr>
                        <a:t>yes</a:t>
                      </a:r>
                      <a:endParaRPr lang="en-US" sz="800" b="1" i="0" u="none" strike="noStrike" dirty="0">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solidFill>
                          <a:srgbClr val="FF0000"/>
                        </a:solidFill>
                        <a:effectLst/>
                        <a:latin typeface="Arial" panose="020B0604020202020204" pitchFamily="34" charset="0"/>
                      </a:endParaRPr>
                    </a:p>
                  </a:txBody>
                  <a:tcPr marL="5123" marR="5123" marT="5123" marB="0" anchor="b"/>
                </a:tc>
              </a:tr>
              <a:tr h="246829">
                <a:tc>
                  <a:txBody>
                    <a:bodyPr/>
                    <a:lstStyle/>
                    <a:p>
                      <a:pPr algn="l" fontAlgn="b"/>
                      <a:r>
                        <a:rPr lang="en-US" sz="800" u="none" strike="noStrike" dirty="0">
                          <a:effectLst/>
                        </a:rPr>
                        <a:t>Pressing in backcourt</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no</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last 2 minutes of 4th unless leading by 15</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entire 2nd half, unless leading by 15</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anytime, except when leading by 15</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anytime, except when leading by 15</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anytime</a:t>
                      </a:r>
                      <a:endParaRPr lang="en-US" sz="800" b="1" i="0" u="none" strike="noStrike">
                        <a:solidFill>
                          <a:srgbClr val="FF0000"/>
                        </a:solidFill>
                        <a:effectLst/>
                        <a:latin typeface="Arial" panose="020B0604020202020204" pitchFamily="34" charset="0"/>
                      </a:endParaRPr>
                    </a:p>
                  </a:txBody>
                  <a:tcPr marL="5123" marR="5123" marT="5123" marB="0" anchor="b"/>
                </a:tc>
              </a:tr>
              <a:tr h="262433">
                <a:tc>
                  <a:txBody>
                    <a:bodyPr/>
                    <a:lstStyle/>
                    <a:p>
                      <a:pPr algn="l" fontAlgn="b"/>
                      <a:r>
                        <a:rPr lang="en-US" sz="800" u="none" strike="noStrike" dirty="0">
                          <a:effectLst/>
                        </a:rPr>
                        <a:t>Minimum Play</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4 minutes each quarter </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4 minutes each quarter</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4 minutes each quarter</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in each quarter</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in each quarter</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n/a</a:t>
                      </a:r>
                      <a:endParaRPr lang="en-US" sz="800" b="1" i="0" u="none" strike="noStrike">
                        <a:effectLst/>
                        <a:latin typeface="Arial" panose="020B0604020202020204" pitchFamily="34" charset="0"/>
                      </a:endParaRPr>
                    </a:p>
                  </a:txBody>
                  <a:tcPr marL="5123" marR="5123" marT="5123" marB="0" anchor="b"/>
                </a:tc>
              </a:tr>
              <a:tr h="246829">
                <a:tc>
                  <a:txBody>
                    <a:bodyPr/>
                    <a:lstStyle/>
                    <a:p>
                      <a:pPr algn="l" fontAlgn="b"/>
                      <a:r>
                        <a:rPr lang="en-US" sz="800" u="none" strike="noStrike" dirty="0">
                          <a:effectLst/>
                        </a:rPr>
                        <a:t>Foul Out</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YES (6 fouls)</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yes</a:t>
                      </a:r>
                      <a:endParaRPr lang="en-US" sz="800" b="1" i="0" u="none" strike="noStrike">
                        <a:effectLst/>
                        <a:latin typeface="Arial" panose="020B0604020202020204" pitchFamily="34" charset="0"/>
                      </a:endParaRPr>
                    </a:p>
                  </a:txBody>
                  <a:tcPr marL="5123" marR="5123" marT="5123" marB="0" anchor="b"/>
                </a:tc>
              </a:tr>
              <a:tr h="246829">
                <a:tc>
                  <a:txBody>
                    <a:bodyPr/>
                    <a:lstStyle/>
                    <a:p>
                      <a:pPr algn="l" fontAlgn="b"/>
                      <a:r>
                        <a:rPr lang="en-US" sz="800" u="none" strike="noStrike" dirty="0">
                          <a:effectLst/>
                        </a:rPr>
                        <a:t>Foul Line Distances (from the backboard)</a:t>
                      </a:r>
                      <a:endParaRPr lang="en-US" sz="800" b="1" i="0" u="none" strike="noStrike" dirty="0">
                        <a:effectLst/>
                        <a:latin typeface="Arial" panose="020B0604020202020204" pitchFamily="34" charset="0"/>
                      </a:endParaRPr>
                    </a:p>
                  </a:txBody>
                  <a:tcPr marL="5123" marR="5123" marT="5123" marB="0" anchor="b"/>
                </a:tc>
                <a:tc>
                  <a:txBody>
                    <a:bodyPr/>
                    <a:lstStyle/>
                    <a:p>
                      <a:pPr algn="ctr" fontAlgn="b"/>
                      <a:r>
                        <a:rPr lang="en-US" sz="800" u="none" strike="noStrike">
                          <a:effectLst/>
                        </a:rPr>
                        <a:t>12 feet </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12ft/15ft (optional)</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official</a:t>
                      </a:r>
                      <a:endParaRPr lang="en-US" sz="800" b="1" i="0" u="none" strike="noStrike">
                        <a:solidFill>
                          <a:srgbClr val="00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official </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official </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official </a:t>
                      </a:r>
                      <a:endParaRPr lang="en-US" sz="800" b="1" i="0" u="none" strike="noStrike">
                        <a:effectLst/>
                        <a:latin typeface="Arial" panose="020B0604020202020204" pitchFamily="34" charset="0"/>
                      </a:endParaRPr>
                    </a:p>
                  </a:txBody>
                  <a:tcPr marL="5123" marR="5123" marT="5123" marB="0" anchor="b"/>
                </a:tc>
              </a:tr>
              <a:tr h="246829">
                <a:tc>
                  <a:txBody>
                    <a:bodyPr/>
                    <a:lstStyle/>
                    <a:p>
                      <a:pPr algn="l" fontAlgn="b"/>
                      <a:r>
                        <a:rPr lang="en-US" sz="800" u="none" strike="noStrike">
                          <a:effectLst/>
                        </a:rPr>
                        <a:t>Time Outs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4 per game</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4 per game</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4 per game</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4 per game</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4 per game</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4 per game</a:t>
                      </a:r>
                      <a:endParaRPr lang="en-US" sz="800" b="1" i="0" u="none" strike="noStrike">
                        <a:effectLst/>
                        <a:latin typeface="Arial" panose="020B0604020202020204" pitchFamily="34" charset="0"/>
                      </a:endParaRPr>
                    </a:p>
                  </a:txBody>
                  <a:tcPr marL="5123" marR="5123" marT="5123" marB="0" anchor="b"/>
                </a:tc>
              </a:tr>
              <a:tr h="246829">
                <a:tc>
                  <a:txBody>
                    <a:bodyPr/>
                    <a:lstStyle/>
                    <a:p>
                      <a:pPr algn="l" fontAlgn="b"/>
                      <a:r>
                        <a:rPr lang="en-US" sz="800" u="none" strike="noStrike">
                          <a:effectLst/>
                        </a:rPr>
                        <a:t>Roster Size</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7 minimum, 10 max.</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7 minimum, 10 max.</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7 minimum, 10 max.</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7 minimum, 12 max.</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7 minimum, 12 max.</a:t>
                      </a:r>
                      <a:endParaRPr lang="en-US" sz="800" b="1" i="0" u="none" strike="noStrike">
                        <a:solidFill>
                          <a:srgbClr val="FF0000"/>
                        </a:solidFill>
                        <a:effectLst/>
                        <a:latin typeface="Arial" panose="020B0604020202020204" pitchFamily="34" charset="0"/>
                      </a:endParaRPr>
                    </a:p>
                  </a:txBody>
                  <a:tcPr marL="5123" marR="5123" marT="5123" marB="0" anchor="b"/>
                </a:tc>
                <a:tc>
                  <a:txBody>
                    <a:bodyPr/>
                    <a:lstStyle/>
                    <a:p>
                      <a:pPr algn="ctr" fontAlgn="b"/>
                      <a:r>
                        <a:rPr lang="en-US" sz="800" u="none" strike="noStrike">
                          <a:effectLst/>
                        </a:rPr>
                        <a:t>12 max</a:t>
                      </a:r>
                      <a:endParaRPr lang="en-US" sz="800" b="1" i="0" u="none" strike="noStrike">
                        <a:solidFill>
                          <a:srgbClr val="FF0000"/>
                        </a:solidFill>
                        <a:effectLst/>
                        <a:latin typeface="Arial" panose="020B0604020202020204" pitchFamily="34" charset="0"/>
                      </a:endParaRPr>
                    </a:p>
                  </a:txBody>
                  <a:tcPr marL="5123" marR="5123" marT="5123" marB="0" anchor="b"/>
                </a:tc>
              </a:tr>
              <a:tr h="326268">
                <a:tc>
                  <a:txBody>
                    <a:bodyPr/>
                    <a:lstStyle/>
                    <a:p>
                      <a:pPr algn="l" fontAlgn="b"/>
                      <a:r>
                        <a:rPr lang="en-US" sz="800" u="none" strike="noStrike">
                          <a:effectLst/>
                        </a:rPr>
                        <a:t>Alternating possession arrow</a:t>
                      </a:r>
                      <a:endParaRPr lang="en-US" sz="800" b="1" i="0" u="none" strike="noStrike">
                        <a:effectLst/>
                        <a:latin typeface="Arial" panose="020B0604020202020204" pitchFamily="34" charset="0"/>
                      </a:endParaRPr>
                    </a:p>
                  </a:txBody>
                  <a:tcPr marL="5123" marR="5123" marT="5123" marB="0" anchor="b"/>
                </a:tc>
                <a:tc>
                  <a:txBody>
                    <a:bodyPr/>
                    <a:lstStyle/>
                    <a:p>
                      <a:pPr algn="ctr" fontAlgn="ctr"/>
                      <a:r>
                        <a:rPr lang="en-US" sz="800" u="none" strike="noStrike">
                          <a:effectLst/>
                        </a:rPr>
                        <a:t> for each new sub-quarter (held ball stays w'offense)</a:t>
                      </a:r>
                      <a:endParaRPr lang="en-US" sz="800" b="1" i="0" u="none" strike="noStrike">
                        <a:effectLst/>
                        <a:latin typeface="Arial" panose="020B0604020202020204" pitchFamily="34" charset="0"/>
                      </a:endParaRPr>
                    </a:p>
                  </a:txBody>
                  <a:tcPr marL="5123" marR="5123" marT="5123" marB="0" anchor="ctr"/>
                </a:tc>
                <a:tc>
                  <a:txBody>
                    <a:bodyPr/>
                    <a:lstStyle/>
                    <a:p>
                      <a:pPr algn="ctr" fontAlgn="b"/>
                      <a:r>
                        <a:rPr lang="en-US" sz="800" u="none" strike="noStrike">
                          <a:effectLst/>
                        </a:rPr>
                        <a:t> for each new sub-quarter &amp; tie-ups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 for each new sub-quarter &amp; tie-ups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 for each new quarter &amp; tie-ups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 for each new quarter &amp; tie-ups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 for 2nd half &amp; tie-ups</a:t>
                      </a:r>
                      <a:endParaRPr lang="en-US" sz="800" b="1" i="0" u="none" strike="noStrike">
                        <a:effectLst/>
                        <a:latin typeface="Arial" panose="020B0604020202020204" pitchFamily="34" charset="0"/>
                      </a:endParaRPr>
                    </a:p>
                  </a:txBody>
                  <a:tcPr marL="5123" marR="5123" marT="5123" marB="0" anchor="b"/>
                </a:tc>
              </a:tr>
              <a:tr h="120576">
                <a:tc>
                  <a:txBody>
                    <a:bodyPr/>
                    <a:lstStyle/>
                    <a:p>
                      <a:pPr algn="l" fontAlgn="b"/>
                      <a:r>
                        <a:rPr lang="en-US" sz="800" u="none" strike="noStrike">
                          <a:effectLst/>
                        </a:rPr>
                        <a:t>Basketball Shorts </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pockets</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pockets</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pockets</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pockets</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pockets</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pockets</a:t>
                      </a:r>
                      <a:endParaRPr lang="en-US" sz="800" b="0" i="0" u="none" strike="noStrike">
                        <a:effectLst/>
                        <a:latin typeface="Arial" panose="020B0604020202020204" pitchFamily="34" charset="0"/>
                      </a:endParaRPr>
                    </a:p>
                  </a:txBody>
                  <a:tcPr marL="5123" marR="5123" marT="5123" marB="0" anchor="b"/>
                </a:tc>
              </a:tr>
              <a:tr h="120576">
                <a:tc>
                  <a:txBody>
                    <a:bodyPr/>
                    <a:lstStyle/>
                    <a:p>
                      <a:pPr algn="l" fontAlgn="b"/>
                      <a:r>
                        <a:rPr lang="en-US" sz="800" u="none" strike="noStrike">
                          <a:effectLst/>
                        </a:rPr>
                        <a:t>Hair beads</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permitted if secured to head</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permitted if secured to head</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permitted if secured to head</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permitted if secured to head</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permitted if secured to head</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permitted if secured to head</a:t>
                      </a:r>
                      <a:endParaRPr lang="en-US" sz="800" b="0" i="0" u="none" strike="noStrike">
                        <a:effectLst/>
                        <a:latin typeface="Arial" panose="020B0604020202020204" pitchFamily="34" charset="0"/>
                      </a:endParaRPr>
                    </a:p>
                  </a:txBody>
                  <a:tcPr marL="5123" marR="5123" marT="5123" marB="0" anchor="b"/>
                </a:tc>
              </a:tr>
              <a:tr h="120576">
                <a:tc>
                  <a:txBody>
                    <a:bodyPr/>
                    <a:lstStyle/>
                    <a:p>
                      <a:pPr algn="l" fontAlgn="b"/>
                      <a:r>
                        <a:rPr lang="en-US" sz="800" u="none" strike="noStrike">
                          <a:effectLst/>
                        </a:rPr>
                        <a:t>Jewelry</a:t>
                      </a:r>
                      <a:endParaRPr lang="en-US" sz="800" b="1"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a:t>
                      </a:r>
                      <a:endParaRPr lang="en-US" sz="800" b="0" i="0" u="none" strike="noStrike">
                        <a:effectLst/>
                        <a:latin typeface="Arial" panose="020B0604020202020204" pitchFamily="34" charset="0"/>
                      </a:endParaRPr>
                    </a:p>
                  </a:txBody>
                  <a:tcPr marL="5123" marR="5123" marT="5123" marB="0" anchor="b"/>
                </a:tc>
                <a:tc>
                  <a:txBody>
                    <a:bodyPr/>
                    <a:lstStyle/>
                    <a:p>
                      <a:pPr algn="ctr" fontAlgn="b"/>
                      <a:r>
                        <a:rPr lang="en-US" sz="800" u="none" strike="noStrike">
                          <a:effectLst/>
                        </a:rPr>
                        <a:t>no  </a:t>
                      </a:r>
                      <a:endParaRPr lang="en-US" sz="800" b="0" i="0" u="none" strike="noStrike">
                        <a:effectLst/>
                        <a:latin typeface="Arial" panose="020B0604020202020204" pitchFamily="34" charset="0"/>
                      </a:endParaRPr>
                    </a:p>
                  </a:txBody>
                  <a:tcPr marL="5123" marR="5123" marT="5123" marB="0" anchor="b"/>
                </a:tc>
              </a:tr>
              <a:tr h="120576">
                <a:tc gridSpan="2">
                  <a:txBody>
                    <a:bodyPr/>
                    <a:lstStyle/>
                    <a:p>
                      <a:pPr algn="l" fontAlgn="b"/>
                      <a:r>
                        <a:rPr lang="en-US" sz="800" u="none" strike="noStrike">
                          <a:effectLst/>
                        </a:rPr>
                        <a:t>foul shots will be attempted in all programs</a:t>
                      </a:r>
                      <a:endParaRPr lang="en-US" sz="800" b="1" i="0" u="none" strike="noStrike">
                        <a:effectLst/>
                        <a:latin typeface="Arial" panose="020B0604020202020204" pitchFamily="34" charset="0"/>
                      </a:endParaRPr>
                    </a:p>
                  </a:txBody>
                  <a:tcPr marL="5123" marR="5123" marT="5123" marB="0" anchor="b"/>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5123" marR="5123" marT="5123" marB="0" anchor="b"/>
                </a:tc>
                <a:tc>
                  <a:txBody>
                    <a:bodyPr/>
                    <a:lstStyle/>
                    <a:p>
                      <a:pPr algn="l" fontAlgn="b"/>
                      <a:endParaRPr lang="en-US" sz="800" b="0" i="0" u="none" strike="noStrike">
                        <a:effectLst/>
                        <a:latin typeface="Arial" panose="020B0604020202020204" pitchFamily="34" charset="0"/>
                      </a:endParaRPr>
                    </a:p>
                  </a:txBody>
                  <a:tcPr marL="5123" marR="5123" marT="5123" marB="0" anchor="b"/>
                </a:tc>
                <a:tc>
                  <a:txBody>
                    <a:bodyPr/>
                    <a:lstStyle/>
                    <a:p>
                      <a:pPr algn="l" fontAlgn="b"/>
                      <a:endParaRPr lang="en-US" sz="800" b="0" i="0" u="none" strike="noStrike">
                        <a:effectLst/>
                        <a:latin typeface="Arial" panose="020B0604020202020204" pitchFamily="34" charset="0"/>
                      </a:endParaRPr>
                    </a:p>
                  </a:txBody>
                  <a:tcPr marL="5123" marR="5123" marT="5123" marB="0" anchor="b"/>
                </a:tc>
                <a:tc>
                  <a:txBody>
                    <a:bodyPr/>
                    <a:lstStyle/>
                    <a:p>
                      <a:pPr algn="l" fontAlgn="b"/>
                      <a:endParaRPr lang="en-US" sz="800" b="0" i="0" u="none" strike="noStrike">
                        <a:effectLst/>
                        <a:latin typeface="Arial" panose="020B0604020202020204" pitchFamily="34" charset="0"/>
                      </a:endParaRPr>
                    </a:p>
                  </a:txBody>
                  <a:tcPr marL="5123" marR="5123" marT="5123" marB="0" anchor="b"/>
                </a:tc>
                <a:tc>
                  <a:txBody>
                    <a:bodyPr/>
                    <a:lstStyle/>
                    <a:p>
                      <a:pPr algn="l" fontAlgn="b"/>
                      <a:endParaRPr lang="en-US" sz="800" b="0" i="0" u="none" strike="noStrike">
                        <a:effectLst/>
                        <a:latin typeface="Arial" panose="020B0604020202020204" pitchFamily="34" charset="0"/>
                      </a:endParaRPr>
                    </a:p>
                  </a:txBody>
                  <a:tcPr marL="5123" marR="5123" marT="5123" marB="0" anchor="b"/>
                </a:tc>
              </a:tr>
              <a:tr h="120576">
                <a:tc gridSpan="3">
                  <a:txBody>
                    <a:bodyPr/>
                    <a:lstStyle/>
                    <a:p>
                      <a:pPr algn="l" fontAlgn="b"/>
                      <a:r>
                        <a:rPr lang="en-US" sz="800" u="none" strike="noStrike">
                          <a:effectLst/>
                        </a:rPr>
                        <a:t>on the 7th team foul of the half, shoot 1 &amp; 1 (bonus)</a:t>
                      </a:r>
                      <a:endParaRPr lang="en-US" sz="800" b="1" i="0" u="none" strike="noStrike">
                        <a:effectLst/>
                        <a:latin typeface="Arial" panose="020B0604020202020204" pitchFamily="34" charset="0"/>
                      </a:endParaRPr>
                    </a:p>
                  </a:txBody>
                  <a:tcPr marL="5123" marR="5123" marT="5123"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a:effectLst/>
                        <a:latin typeface="Arial" panose="020B0604020202020204" pitchFamily="34" charset="0"/>
                      </a:endParaRPr>
                    </a:p>
                  </a:txBody>
                  <a:tcPr marL="5123" marR="5123" marT="5123" marB="0" anchor="b"/>
                </a:tc>
                <a:tc>
                  <a:txBody>
                    <a:bodyPr/>
                    <a:lstStyle/>
                    <a:p>
                      <a:pPr algn="l" fontAlgn="b"/>
                      <a:endParaRPr lang="en-US" sz="800" b="0" i="0" u="none" strike="noStrike">
                        <a:effectLst/>
                        <a:latin typeface="Arial" panose="020B0604020202020204" pitchFamily="34" charset="0"/>
                      </a:endParaRPr>
                    </a:p>
                  </a:txBody>
                  <a:tcPr marL="5123" marR="5123" marT="5123" marB="0" anchor="b"/>
                </a:tc>
                <a:tc>
                  <a:txBody>
                    <a:bodyPr/>
                    <a:lstStyle/>
                    <a:p>
                      <a:pPr algn="l" fontAlgn="b"/>
                      <a:endParaRPr lang="en-US" sz="800" b="0" i="0" u="none" strike="noStrike">
                        <a:effectLst/>
                        <a:latin typeface="Arial" panose="020B0604020202020204" pitchFamily="34" charset="0"/>
                      </a:endParaRPr>
                    </a:p>
                  </a:txBody>
                  <a:tcPr marL="5123" marR="5123" marT="5123" marB="0" anchor="b"/>
                </a:tc>
                <a:tc>
                  <a:txBody>
                    <a:bodyPr/>
                    <a:lstStyle/>
                    <a:p>
                      <a:pPr algn="l" fontAlgn="b"/>
                      <a:endParaRPr lang="en-US" sz="800" b="0" i="0" u="none" strike="noStrike">
                        <a:effectLst/>
                        <a:latin typeface="Arial" panose="020B0604020202020204" pitchFamily="34" charset="0"/>
                      </a:endParaRPr>
                    </a:p>
                  </a:txBody>
                  <a:tcPr marL="5123" marR="5123" marT="5123" marB="0" anchor="b"/>
                </a:tc>
              </a:tr>
              <a:tr h="120576">
                <a:tc gridSpan="3">
                  <a:txBody>
                    <a:bodyPr/>
                    <a:lstStyle/>
                    <a:p>
                      <a:pPr algn="l" fontAlgn="b"/>
                      <a:r>
                        <a:rPr lang="en-US" sz="800" u="none" strike="noStrike" dirty="0">
                          <a:effectLst/>
                        </a:rPr>
                        <a:t>on the 10th team foul of the half, shoot 2 free throws (double bonus)</a:t>
                      </a:r>
                      <a:endParaRPr lang="en-US" sz="800" b="1" i="0" u="none" strike="noStrike" dirty="0">
                        <a:effectLst/>
                        <a:latin typeface="Arial" panose="020B0604020202020204" pitchFamily="34" charset="0"/>
                      </a:endParaRPr>
                    </a:p>
                  </a:txBody>
                  <a:tcPr marL="5123" marR="5123" marT="5123" marB="0" anchor="b"/>
                </a:tc>
                <a:tc hMerge="1">
                  <a:txBody>
                    <a:bodyPr/>
                    <a:lstStyle/>
                    <a:p>
                      <a:endParaRPr lang="en-US"/>
                    </a:p>
                  </a:txBody>
                  <a:tcPr/>
                </a:tc>
                <a:tc hMerge="1">
                  <a:txBody>
                    <a:bodyPr/>
                    <a:lstStyle/>
                    <a:p>
                      <a:endParaRPr lang="en-US"/>
                    </a:p>
                  </a:txBody>
                  <a:tcPr/>
                </a:tc>
                <a:tc>
                  <a:txBody>
                    <a:bodyPr/>
                    <a:lstStyle/>
                    <a:p>
                      <a:pPr algn="l" fontAlgn="b"/>
                      <a:endParaRPr lang="en-US" sz="800" b="0" i="0" u="none" strike="noStrike" dirty="0">
                        <a:effectLst/>
                        <a:latin typeface="Arial" panose="020B0604020202020204" pitchFamily="34" charset="0"/>
                      </a:endParaRPr>
                    </a:p>
                  </a:txBody>
                  <a:tcPr marL="5123" marR="5123" marT="5123" marB="0" anchor="b"/>
                </a:tc>
                <a:tc>
                  <a:txBody>
                    <a:bodyPr/>
                    <a:lstStyle/>
                    <a:p>
                      <a:pPr algn="l" fontAlgn="b"/>
                      <a:endParaRPr lang="en-US" sz="800" b="0" i="0" u="none" strike="noStrike" dirty="0">
                        <a:effectLst/>
                        <a:latin typeface="Arial" panose="020B0604020202020204" pitchFamily="34" charset="0"/>
                      </a:endParaRPr>
                    </a:p>
                  </a:txBody>
                  <a:tcPr marL="5123" marR="5123" marT="5123" marB="0" anchor="b"/>
                </a:tc>
                <a:tc>
                  <a:txBody>
                    <a:bodyPr/>
                    <a:lstStyle/>
                    <a:p>
                      <a:pPr algn="l" fontAlgn="b"/>
                      <a:endParaRPr lang="en-US" sz="800" b="0" i="0" u="none" strike="noStrike" dirty="0">
                        <a:effectLst/>
                        <a:latin typeface="Arial" panose="020B0604020202020204" pitchFamily="34" charset="0"/>
                      </a:endParaRPr>
                    </a:p>
                  </a:txBody>
                  <a:tcPr marL="5123" marR="5123" marT="5123" marB="0" anchor="b"/>
                </a:tc>
                <a:tc>
                  <a:txBody>
                    <a:bodyPr/>
                    <a:lstStyle/>
                    <a:p>
                      <a:pPr algn="l" fontAlgn="b"/>
                      <a:endParaRPr lang="en-US" sz="800" b="0" i="0" u="none" strike="noStrike" dirty="0">
                        <a:effectLst/>
                        <a:latin typeface="Arial" panose="020B0604020202020204" pitchFamily="34" charset="0"/>
                      </a:endParaRPr>
                    </a:p>
                  </a:txBody>
                  <a:tcPr marL="5123" marR="5123" marT="5123" marB="0" anchor="b"/>
                </a:tc>
              </a:tr>
            </a:tbl>
          </a:graphicData>
        </a:graphic>
      </p:graphicFrame>
    </p:spTree>
    <p:extLst>
      <p:ext uri="{BB962C8B-B14F-4D97-AF65-F5344CB8AC3E}">
        <p14:creationId xmlns:p14="http://schemas.microsoft.com/office/powerpoint/2010/main" val="1503349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246000" y="1520850"/>
            <a:ext cx="4045200" cy="2101800"/>
          </a:xfrm>
          <a:prstGeom prst="rect">
            <a:avLst/>
          </a:prstGeom>
        </p:spPr>
        <p:txBody>
          <a:bodyPr lIns="91425" tIns="91425" rIns="91425" bIns="91425" anchor="b" anchorCtr="0">
            <a:noAutofit/>
          </a:bodyPr>
          <a:lstStyle/>
          <a:p>
            <a:pPr lvl="0">
              <a:spcBef>
                <a:spcPts val="0"/>
              </a:spcBef>
              <a:buNone/>
            </a:pPr>
            <a:r>
              <a:rPr lang="en"/>
              <a:t>Youth Basketball Local League Rules and Regulations</a:t>
            </a:r>
          </a:p>
        </p:txBody>
      </p:sp>
      <p:sp>
        <p:nvSpPr>
          <p:cNvPr id="146" name="Shape 146"/>
          <p:cNvSpPr txBox="1">
            <a:spLocks noGrp="1"/>
          </p:cNvSpPr>
          <p:nvPr>
            <p:ph type="body" idx="2"/>
          </p:nvPr>
        </p:nvSpPr>
        <p:spPr>
          <a:xfrm>
            <a:off x="4939500" y="724200"/>
            <a:ext cx="3837000" cy="3695100"/>
          </a:xfrm>
          <a:prstGeom prst="rect">
            <a:avLst/>
          </a:prstGeom>
        </p:spPr>
        <p:txBody>
          <a:bodyPr lIns="91425" tIns="91425" rIns="91425" bIns="91425" anchor="ctr" anchorCtr="0">
            <a:noAutofit/>
          </a:bodyPr>
          <a:lstStyle/>
          <a:p>
            <a:pPr lvl="0">
              <a:spcBef>
                <a:spcPts val="0"/>
              </a:spcBef>
              <a:buNone/>
            </a:pPr>
            <a:r>
              <a:rPr lang="en" sz="3000" dirty="0">
                <a:latin typeface="Times New Roman"/>
                <a:ea typeface="Times New Roman"/>
                <a:cs typeface="Times New Roman"/>
                <a:sym typeface="Times New Roman"/>
              </a:rPr>
              <a:t>Please </a:t>
            </a:r>
            <a:r>
              <a:rPr lang="en" sz="3000" dirty="0" smtClean="0">
                <a:latin typeface="Times New Roman"/>
                <a:ea typeface="Times New Roman"/>
                <a:cs typeface="Times New Roman"/>
                <a:sym typeface="Times New Roman"/>
              </a:rPr>
              <a:t>refer to </a:t>
            </a:r>
            <a:r>
              <a:rPr lang="en" sz="3000" dirty="0">
                <a:latin typeface="Times New Roman"/>
                <a:ea typeface="Times New Roman"/>
                <a:cs typeface="Times New Roman"/>
                <a:sym typeface="Times New Roman"/>
              </a:rPr>
              <a:t>the Youth Basketball Rules!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50" y="526350"/>
            <a:ext cx="8272750" cy="4090800"/>
          </a:xfrm>
        </p:spPr>
        <p:txBody>
          <a:bodyPr/>
          <a:lstStyle/>
          <a:p>
            <a:pPr algn="ctr"/>
            <a:r>
              <a:rPr lang="en-US" sz="4400" b="1" u="sng" dirty="0" smtClean="0">
                <a:solidFill>
                  <a:schemeClr val="bg2">
                    <a:lumMod val="50000"/>
                  </a:schemeClr>
                </a:solidFill>
                <a:latin typeface="Times New Roman" panose="02020603050405020304" pitchFamily="18" charset="0"/>
                <a:cs typeface="Times New Roman" panose="02020603050405020304" pitchFamily="18" charset="0"/>
              </a:rPr>
              <a:t>Rule 2:04 - Shorts </a:t>
            </a: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
            </a:r>
            <a:br>
              <a:rPr lang="en-US" sz="4400" b="1" dirty="0" smtClean="0">
                <a:solidFill>
                  <a:schemeClr val="bg2">
                    <a:lumMod val="50000"/>
                  </a:schemeClr>
                </a:solidFill>
                <a:latin typeface="Times New Roman" panose="02020603050405020304" pitchFamily="18" charset="0"/>
                <a:cs typeface="Times New Roman" panose="02020603050405020304" pitchFamily="18" charset="0"/>
              </a:rPr>
            </a:b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Shorts with pockets are not permitted!</a:t>
            </a:r>
            <a:endParaRPr lang="en-US" sz="4400" b="1"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6381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50" y="1371436"/>
            <a:ext cx="8272750" cy="2400627"/>
          </a:xfrm>
        </p:spPr>
        <p:txBody>
          <a:bodyPr wrap="square">
            <a:noAutofit/>
          </a:bodyPr>
          <a:lstStyle/>
          <a:p>
            <a:pPr algn="ctr"/>
            <a:r>
              <a:rPr lang="en-US" sz="2400" b="1" u="sng" dirty="0" smtClean="0">
                <a:solidFill>
                  <a:schemeClr val="bg2">
                    <a:lumMod val="50000"/>
                  </a:schemeClr>
                </a:solidFill>
                <a:latin typeface="Times New Roman" panose="02020603050405020304" pitchFamily="18" charset="0"/>
                <a:cs typeface="Times New Roman" panose="02020603050405020304" pitchFamily="18" charset="0"/>
              </a:rPr>
              <a:t>Rule 4:06 – Basic Rules For All Sport</a:t>
            </a: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
            </a:r>
            <a:br>
              <a:rPr lang="en-US" sz="4400" b="1" dirty="0" smtClean="0">
                <a:solidFill>
                  <a:schemeClr val="bg2">
                    <a:lumMod val="50000"/>
                  </a:schemeClr>
                </a:solidFill>
                <a:latin typeface="Times New Roman" panose="02020603050405020304" pitchFamily="18" charset="0"/>
                <a:cs typeface="Times New Roman" panose="02020603050405020304" pitchFamily="18" charset="0"/>
              </a:rPr>
            </a:b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Jewelry </a:t>
            </a:r>
            <a:r>
              <a:rPr lang="en-US" sz="2000" b="1" dirty="0">
                <a:solidFill>
                  <a:schemeClr val="bg2">
                    <a:lumMod val="50000"/>
                  </a:schemeClr>
                </a:solidFill>
                <a:latin typeface="Times New Roman" panose="02020603050405020304" pitchFamily="18" charset="0"/>
                <a:cs typeface="Times New Roman" panose="02020603050405020304" pitchFamily="18" charset="0"/>
              </a:rPr>
              <a:t>will not be allowed. </a:t>
            </a: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a:t>
            </a: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Hair adornments (beads) must be fastened securely to prevent injury. </a:t>
            </a: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Religious </a:t>
            </a: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and </a:t>
            </a:r>
            <a:r>
              <a:rPr lang="en-US" sz="2000" b="1" dirty="0">
                <a:solidFill>
                  <a:schemeClr val="bg2">
                    <a:lumMod val="50000"/>
                  </a:schemeClr>
                </a:solidFill>
                <a:latin typeface="Times New Roman" panose="02020603050405020304" pitchFamily="18" charset="0"/>
                <a:cs typeface="Times New Roman" panose="02020603050405020304" pitchFamily="18" charset="0"/>
              </a:rPr>
              <a:t>medical-alert medals are 	not considered jewelry.  A religious medal must be taped and worn under the uniform. A </a:t>
            </a:r>
            <a:r>
              <a:rPr lang="en-US" sz="2000" b="1" dirty="0" smtClean="0">
                <a:solidFill>
                  <a:schemeClr val="bg2">
                    <a:lumMod val="50000"/>
                  </a:schemeClr>
                </a:solidFill>
                <a:latin typeface="Times New Roman" panose="02020603050405020304" pitchFamily="18" charset="0"/>
                <a:cs typeface="Times New Roman" panose="02020603050405020304" pitchFamily="18" charset="0"/>
              </a:rPr>
              <a:t>medical alert </a:t>
            </a:r>
            <a:r>
              <a:rPr lang="en-US" sz="2000" b="1" dirty="0">
                <a:solidFill>
                  <a:schemeClr val="bg2">
                    <a:lumMod val="50000"/>
                  </a:schemeClr>
                </a:solidFill>
                <a:latin typeface="Times New Roman" panose="02020603050405020304" pitchFamily="18" charset="0"/>
                <a:cs typeface="Times New Roman" panose="02020603050405020304" pitchFamily="18" charset="0"/>
              </a:rPr>
              <a:t>medal must be taped and may be visible. </a:t>
            </a:r>
          </a:p>
        </p:txBody>
      </p:sp>
    </p:spTree>
    <p:extLst>
      <p:ext uri="{BB962C8B-B14F-4D97-AF65-F5344CB8AC3E}">
        <p14:creationId xmlns:p14="http://schemas.microsoft.com/office/powerpoint/2010/main" val="1389934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50" y="526350"/>
            <a:ext cx="8425150" cy="4090800"/>
          </a:xfrm>
        </p:spPr>
        <p:txBody>
          <a:bodyPr/>
          <a:lstStyle/>
          <a:p>
            <a:pPr algn="ctr"/>
            <a:r>
              <a:rPr lang="en-US" sz="4400" b="1" u="sng" dirty="0" smtClean="0">
                <a:solidFill>
                  <a:schemeClr val="bg2">
                    <a:lumMod val="50000"/>
                  </a:schemeClr>
                </a:solidFill>
                <a:latin typeface="Times New Roman" panose="02020603050405020304" pitchFamily="18" charset="0"/>
                <a:cs typeface="Times New Roman" panose="02020603050405020304" pitchFamily="18" charset="0"/>
              </a:rPr>
              <a:t>Rule 3:02 - Running Clock</a:t>
            </a: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
            </a:r>
            <a:br>
              <a:rPr lang="en-US" sz="4400" b="1" dirty="0" smtClean="0">
                <a:solidFill>
                  <a:schemeClr val="bg2">
                    <a:lumMod val="50000"/>
                  </a:schemeClr>
                </a:solidFill>
                <a:latin typeface="Times New Roman" panose="02020603050405020304" pitchFamily="18" charset="0"/>
                <a:cs typeface="Times New Roman" panose="02020603050405020304" pitchFamily="18" charset="0"/>
              </a:rPr>
            </a:b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Running clock will occur during free throws except in described situations.</a:t>
            </a:r>
            <a:endParaRPr lang="en-US" sz="4400" b="1"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34025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50" y="57150"/>
            <a:ext cx="8196550" cy="4953000"/>
          </a:xfrm>
        </p:spPr>
        <p:txBody>
          <a:bodyPr/>
          <a:lstStyle/>
          <a:p>
            <a:pPr algn="ctr"/>
            <a:r>
              <a:rPr lang="en-US" sz="4400" b="1" u="sng" dirty="0" smtClean="0">
                <a:solidFill>
                  <a:schemeClr val="bg2">
                    <a:lumMod val="50000"/>
                  </a:schemeClr>
                </a:solidFill>
                <a:latin typeface="Times New Roman" panose="02020603050405020304" pitchFamily="18" charset="0"/>
                <a:cs typeface="Times New Roman" panose="02020603050405020304" pitchFamily="18" charset="0"/>
              </a:rPr>
              <a:t>Rule 3:05 - Player Participation</a:t>
            </a: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
            </a:r>
            <a:br>
              <a:rPr lang="en-US" sz="4400" b="1" dirty="0" smtClean="0">
                <a:solidFill>
                  <a:schemeClr val="bg2">
                    <a:lumMod val="50000"/>
                  </a:schemeClr>
                </a:solidFill>
                <a:latin typeface="Times New Roman" panose="02020603050405020304" pitchFamily="18" charset="0"/>
                <a:cs typeface="Times New Roman" panose="02020603050405020304" pitchFamily="18" charset="0"/>
              </a:rPr>
            </a:b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Failure to follow minimum requirement is grounds for suspension!</a:t>
            </a:r>
            <a:endParaRPr lang="en-US" sz="4400" b="1"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33302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814800"/>
            <a:ext cx="8571300" cy="942000"/>
          </a:xfrm>
          <a:prstGeom prst="rect">
            <a:avLst/>
          </a:prstGeom>
        </p:spPr>
        <p:txBody>
          <a:bodyPr lIns="91425" tIns="91425" rIns="91425" bIns="91425" anchor="ctr" anchorCtr="0">
            <a:noAutofit/>
          </a:bodyPr>
          <a:lstStyle/>
          <a:p>
            <a:pPr lvl="0">
              <a:spcBef>
                <a:spcPts val="0"/>
              </a:spcBef>
              <a:buNone/>
            </a:pPr>
            <a:r>
              <a:rPr lang="en" sz="4800"/>
              <a:t>Welcome!</a:t>
            </a:r>
          </a:p>
        </p:txBody>
      </p:sp>
      <p:sp>
        <p:nvSpPr>
          <p:cNvPr id="73" name="Shape 73"/>
          <p:cNvSpPr txBox="1"/>
          <p:nvPr/>
        </p:nvSpPr>
        <p:spPr>
          <a:xfrm>
            <a:off x="1038275" y="2643475"/>
            <a:ext cx="7274700" cy="2253900"/>
          </a:xfrm>
          <a:prstGeom prst="rect">
            <a:avLst/>
          </a:prstGeom>
          <a:noFill/>
          <a:ln>
            <a:noFill/>
          </a:ln>
        </p:spPr>
        <p:txBody>
          <a:bodyPr lIns="91425" tIns="91425" rIns="91425" bIns="91425" anchor="t" anchorCtr="0">
            <a:noAutofit/>
          </a:bodyPr>
          <a:lstStyle/>
          <a:p>
            <a:pPr marL="457200" lvl="0" indent="-355600" rtl="0">
              <a:spcBef>
                <a:spcPts val="0"/>
              </a:spcBef>
              <a:buSzPct val="100000"/>
              <a:buFont typeface="Times New Roman"/>
              <a:buChar char="➔"/>
            </a:pPr>
            <a:r>
              <a:rPr lang="en" sz="2000" dirty="0" smtClean="0">
                <a:latin typeface="Times New Roman"/>
                <a:ea typeface="Times New Roman"/>
                <a:cs typeface="Times New Roman"/>
                <a:sym typeface="Times New Roman"/>
              </a:rPr>
              <a:t>Thank you for coaching.</a:t>
            </a:r>
            <a:endParaRPr lang="en" sz="2000" dirty="0">
              <a:latin typeface="Times New Roman"/>
              <a:ea typeface="Times New Roman"/>
              <a:cs typeface="Times New Roman"/>
              <a:sym typeface="Times New Roman"/>
            </a:endParaRPr>
          </a:p>
          <a:p>
            <a:pPr lvl="0" rtl="0">
              <a:spcBef>
                <a:spcPts val="0"/>
              </a:spcBef>
              <a:buNone/>
            </a:pPr>
            <a:endParaRPr sz="2000" dirty="0">
              <a:latin typeface="Times New Roman"/>
              <a:ea typeface="Times New Roman"/>
              <a:cs typeface="Times New Roman"/>
              <a:sym typeface="Times New Roman"/>
            </a:endParaRPr>
          </a:p>
          <a:p>
            <a:pPr marL="457200" lvl="0" indent="-355600" rtl="0">
              <a:spcBef>
                <a:spcPts val="0"/>
              </a:spcBef>
              <a:buSzPct val="100000"/>
              <a:buFont typeface="Times New Roman"/>
              <a:buChar char="➔"/>
            </a:pPr>
            <a:r>
              <a:rPr lang="en" sz="2000" dirty="0" smtClean="0">
                <a:latin typeface="Times New Roman"/>
                <a:ea typeface="Times New Roman"/>
                <a:cs typeface="Times New Roman"/>
                <a:sym typeface="Times New Roman"/>
              </a:rPr>
              <a:t>We are all facing new challenges.</a:t>
            </a:r>
            <a:endParaRPr lang="en" sz="2000" dirty="0">
              <a:latin typeface="Times New Roman"/>
              <a:ea typeface="Times New Roman"/>
              <a:cs typeface="Times New Roman"/>
              <a:sym typeface="Times New Roman"/>
            </a:endParaRPr>
          </a:p>
          <a:p>
            <a:pPr lvl="0" rtl="0">
              <a:spcBef>
                <a:spcPts val="0"/>
              </a:spcBef>
              <a:buNone/>
            </a:pPr>
            <a:endParaRPr sz="2000" dirty="0">
              <a:latin typeface="Times New Roman"/>
              <a:ea typeface="Times New Roman"/>
              <a:cs typeface="Times New Roman"/>
              <a:sym typeface="Times New Roman"/>
            </a:endParaRPr>
          </a:p>
          <a:p>
            <a:pPr marL="457200" lvl="0" indent="-355600" rtl="0">
              <a:spcBef>
                <a:spcPts val="0"/>
              </a:spcBef>
              <a:buSzPct val="100000"/>
              <a:buFont typeface="Times New Roman"/>
              <a:buChar char="➔"/>
            </a:pPr>
            <a:r>
              <a:rPr lang="en" sz="2000" dirty="0" smtClean="0">
                <a:latin typeface="Times New Roman"/>
                <a:ea typeface="Times New Roman"/>
                <a:cs typeface="Times New Roman"/>
                <a:sym typeface="Times New Roman"/>
              </a:rPr>
              <a:t>This would normally be an in-person meeting.</a:t>
            </a:r>
            <a:endParaRPr lang="en" sz="2000" dirty="0">
              <a:latin typeface="Times New Roman"/>
              <a:ea typeface="Times New Roman"/>
              <a:cs typeface="Times New Roman"/>
              <a:sym typeface="Times New Roman"/>
            </a:endParaRPr>
          </a:p>
          <a:p>
            <a:pPr lvl="0" rtl="0">
              <a:spcBef>
                <a:spcPts val="0"/>
              </a:spcBef>
              <a:buNone/>
            </a:pPr>
            <a:endParaRPr sz="2000" dirty="0">
              <a:latin typeface="Times New Roman"/>
              <a:ea typeface="Times New Roman"/>
              <a:cs typeface="Times New Roman"/>
              <a:sym typeface="Times New Roman"/>
            </a:endParaRPr>
          </a:p>
          <a:p>
            <a:pPr marL="457200" lvl="0" indent="-355600">
              <a:spcBef>
                <a:spcPts val="0"/>
              </a:spcBef>
              <a:buSzPct val="100000"/>
              <a:buFont typeface="Times New Roman"/>
              <a:buChar char="➔"/>
            </a:pPr>
            <a:r>
              <a:rPr lang="en" sz="2000" dirty="0" smtClean="0">
                <a:latin typeface="Times New Roman"/>
                <a:ea typeface="Times New Roman"/>
                <a:cs typeface="Times New Roman"/>
                <a:sym typeface="Times New Roman"/>
              </a:rPr>
              <a:t>Have fun this year!</a:t>
            </a:r>
            <a:endParaRPr lang="en" sz="2000" dirty="0">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50" y="526350"/>
            <a:ext cx="8272750" cy="4090800"/>
          </a:xfrm>
        </p:spPr>
        <p:txBody>
          <a:bodyPr/>
          <a:lstStyle/>
          <a:p>
            <a:pPr algn="ctr"/>
            <a:r>
              <a:rPr lang="en-US" sz="4400" b="1" u="sng" dirty="0" smtClean="0">
                <a:solidFill>
                  <a:schemeClr val="bg2">
                    <a:lumMod val="50000"/>
                  </a:schemeClr>
                </a:solidFill>
                <a:latin typeface="Times New Roman" panose="02020603050405020304" pitchFamily="18" charset="0"/>
                <a:cs typeface="Times New Roman" panose="02020603050405020304" pitchFamily="18" charset="0"/>
              </a:rPr>
              <a:t>Rule 3:10 - Substitutions</a:t>
            </a:r>
            <a:br>
              <a:rPr lang="en-US" sz="4400" b="1" u="sng" dirty="0" smtClean="0">
                <a:solidFill>
                  <a:schemeClr val="bg2">
                    <a:lumMod val="50000"/>
                  </a:schemeClr>
                </a:solidFill>
                <a:latin typeface="Times New Roman" panose="02020603050405020304" pitchFamily="18" charset="0"/>
                <a:cs typeface="Times New Roman" panose="02020603050405020304" pitchFamily="18" charset="0"/>
              </a:rPr>
            </a:b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Injured player substitution rule.</a:t>
            </a:r>
            <a:endParaRPr lang="en-US" sz="4400" b="1" u="sng"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92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0250" y="526350"/>
            <a:ext cx="8348950" cy="4090800"/>
          </a:xfrm>
        </p:spPr>
        <p:txBody>
          <a:bodyPr/>
          <a:lstStyle/>
          <a:p>
            <a:pPr algn="ctr"/>
            <a:r>
              <a:rPr lang="en-US" sz="4400" b="1" u="sng" dirty="0" smtClean="0">
                <a:solidFill>
                  <a:schemeClr val="bg2">
                    <a:lumMod val="50000"/>
                  </a:schemeClr>
                </a:solidFill>
                <a:latin typeface="Times New Roman" panose="02020603050405020304" pitchFamily="18" charset="0"/>
                <a:cs typeface="Times New Roman" panose="02020603050405020304" pitchFamily="18" charset="0"/>
              </a:rPr>
              <a:t>Rule 3:13 – Backcourt Pressing</a:t>
            </a:r>
            <a:br>
              <a:rPr lang="en-US" sz="4400" b="1" u="sng" dirty="0" smtClean="0">
                <a:solidFill>
                  <a:schemeClr val="bg2">
                    <a:lumMod val="50000"/>
                  </a:schemeClr>
                </a:solidFill>
                <a:latin typeface="Times New Roman" panose="02020603050405020304" pitchFamily="18" charset="0"/>
                <a:cs typeface="Times New Roman" panose="02020603050405020304" pitchFamily="18" charset="0"/>
              </a:rPr>
            </a:br>
            <a:r>
              <a:rPr lang="en-US" sz="4400" b="1" dirty="0" smtClean="0">
                <a:solidFill>
                  <a:schemeClr val="bg2">
                    <a:lumMod val="50000"/>
                  </a:schemeClr>
                </a:solidFill>
                <a:latin typeface="Times New Roman" panose="02020603050405020304" pitchFamily="18" charset="0"/>
                <a:cs typeface="Times New Roman" panose="02020603050405020304" pitchFamily="18" charset="0"/>
              </a:rPr>
              <a:t>Backcourt pressing and violations for penalty.</a:t>
            </a:r>
            <a:endParaRPr lang="en-US" sz="4400" b="1" u="sng" dirty="0">
              <a:solidFill>
                <a:schemeClr val="bg2">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946330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basketball 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653" y="97228"/>
            <a:ext cx="8915400" cy="501471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618061" y="4090936"/>
            <a:ext cx="2667000" cy="954107"/>
          </a:xfrm>
          <a:prstGeom prst="rect">
            <a:avLst/>
          </a:prstGeom>
          <a:noFill/>
        </p:spPr>
        <p:txBody>
          <a:bodyPr wrap="square" rtlCol="0">
            <a:spAutoFit/>
          </a:bodyPr>
          <a:lstStyle/>
          <a:p>
            <a:r>
              <a:rPr lang="en-US" b="1" dirty="0" smtClean="0">
                <a:solidFill>
                  <a:srgbClr val="FF0000"/>
                </a:solidFill>
              </a:rPr>
              <a:t>8U DEFENSE must stay behind this line until ball comes across the half-court line.</a:t>
            </a:r>
            <a:endParaRPr lang="en-US" b="1" dirty="0">
              <a:solidFill>
                <a:srgbClr val="FF0000"/>
              </a:solidFill>
            </a:endParaRPr>
          </a:p>
        </p:txBody>
      </p:sp>
      <p:cxnSp>
        <p:nvCxnSpPr>
          <p:cNvPr id="4" name="Straight Arrow Connector 3"/>
          <p:cNvCxnSpPr/>
          <p:nvPr/>
        </p:nvCxnSpPr>
        <p:spPr>
          <a:xfrm flipH="1">
            <a:off x="2133600" y="948214"/>
            <a:ext cx="876300" cy="556736"/>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1858795" y="119383"/>
            <a:ext cx="2667000" cy="954107"/>
          </a:xfrm>
          <a:prstGeom prst="rect">
            <a:avLst/>
          </a:prstGeom>
          <a:noFill/>
        </p:spPr>
        <p:txBody>
          <a:bodyPr wrap="square" rtlCol="0">
            <a:spAutoFit/>
          </a:bodyPr>
          <a:lstStyle/>
          <a:p>
            <a:r>
              <a:rPr lang="en-US" b="1" dirty="0" smtClean="0">
                <a:solidFill>
                  <a:srgbClr val="0070C0"/>
                </a:solidFill>
              </a:rPr>
              <a:t>8U DEFENSE must stay behind this line until ball comes across the half-court line.</a:t>
            </a:r>
            <a:endParaRPr lang="en-US" b="1" dirty="0">
              <a:solidFill>
                <a:srgbClr val="0070C0"/>
              </a:solidFill>
            </a:endParaRPr>
          </a:p>
        </p:txBody>
      </p:sp>
      <p:cxnSp>
        <p:nvCxnSpPr>
          <p:cNvPr id="7" name="Straight Arrow Connector 6"/>
          <p:cNvCxnSpPr/>
          <p:nvPr/>
        </p:nvCxnSpPr>
        <p:spPr>
          <a:xfrm rot="10800000" flipH="1">
            <a:off x="5924549" y="3490938"/>
            <a:ext cx="876300" cy="556736"/>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descr="C:\Users\courtney heikkila\AppData\Local\Microsoft\Windows\Temporary Internet Files\Content.IE5\S68LBQYF\basketball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645" y="3913141"/>
            <a:ext cx="1200150" cy="106013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941962" y="3783159"/>
            <a:ext cx="2667000" cy="307777"/>
          </a:xfrm>
          <a:prstGeom prst="rect">
            <a:avLst/>
          </a:prstGeom>
          <a:noFill/>
        </p:spPr>
        <p:txBody>
          <a:bodyPr wrap="square" rtlCol="0">
            <a:spAutoFit/>
          </a:bodyPr>
          <a:lstStyle/>
          <a:p>
            <a:r>
              <a:rPr lang="en-US" b="1" dirty="0" smtClean="0">
                <a:solidFill>
                  <a:srgbClr val="0070C0"/>
                </a:solidFill>
              </a:rPr>
              <a:t>Offense moving down court</a:t>
            </a:r>
            <a:endParaRPr lang="en-US" b="1" dirty="0">
              <a:solidFill>
                <a:srgbClr val="0070C0"/>
              </a:solidFill>
            </a:endParaRPr>
          </a:p>
        </p:txBody>
      </p:sp>
      <p:cxnSp>
        <p:nvCxnSpPr>
          <p:cNvPr id="8" name="Straight Arrow Connector 7"/>
          <p:cNvCxnSpPr/>
          <p:nvPr/>
        </p:nvCxnSpPr>
        <p:spPr>
          <a:xfrm>
            <a:off x="2320119" y="4534110"/>
            <a:ext cx="1295400" cy="0"/>
          </a:xfrm>
          <a:prstGeom prst="straightConnector1">
            <a:avLst/>
          </a:prstGeom>
          <a:ln w="38100">
            <a:prstDash val="lgDash"/>
            <a:tailEnd type="arrow"/>
          </a:ln>
        </p:spPr>
        <p:style>
          <a:lnRef idx="1">
            <a:schemeClr val="accent1"/>
          </a:lnRef>
          <a:fillRef idx="0">
            <a:schemeClr val="accent1"/>
          </a:fillRef>
          <a:effectRef idx="0">
            <a:schemeClr val="accent1"/>
          </a:effectRef>
          <a:fontRef idx="minor">
            <a:schemeClr val="tx1"/>
          </a:fontRef>
        </p:style>
      </p:cxnSp>
      <p:pic>
        <p:nvPicPr>
          <p:cNvPr id="12" name="Picture 3" descr="C:\Users\courtney heikkila\AppData\Local\Microsoft\Windows\Temporary Internet Files\Content.IE5\S68LBQYF\basketball2[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538538" y="285750"/>
            <a:ext cx="1200150" cy="1060133"/>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flipH="1">
            <a:off x="5924548" y="815816"/>
            <a:ext cx="1295400" cy="0"/>
          </a:xfrm>
          <a:prstGeom prst="straightConnector1">
            <a:avLst/>
          </a:prstGeom>
          <a:ln w="38100">
            <a:solidFill>
              <a:schemeClr val="accent1">
                <a:lumMod val="60000"/>
                <a:lumOff val="40000"/>
              </a:schemeClr>
            </a:solidFill>
            <a:prstDash val="lgDash"/>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004177" y="288660"/>
            <a:ext cx="2667000" cy="307777"/>
          </a:xfrm>
          <a:prstGeom prst="rect">
            <a:avLst/>
          </a:prstGeom>
          <a:noFill/>
        </p:spPr>
        <p:txBody>
          <a:bodyPr wrap="square" rtlCol="0">
            <a:spAutoFit/>
          </a:bodyPr>
          <a:lstStyle/>
          <a:p>
            <a:r>
              <a:rPr lang="en-US" b="1" dirty="0" smtClean="0">
                <a:solidFill>
                  <a:srgbClr val="FF0000"/>
                </a:solidFill>
              </a:rPr>
              <a:t>Offense moving down court</a:t>
            </a:r>
            <a:endParaRPr lang="en-US" b="1" dirty="0">
              <a:solidFill>
                <a:srgbClr val="FF0000"/>
              </a:solidFill>
            </a:endParaRPr>
          </a:p>
        </p:txBody>
      </p:sp>
    </p:spTree>
    <p:extLst>
      <p:ext uri="{BB962C8B-B14F-4D97-AF65-F5344CB8AC3E}">
        <p14:creationId xmlns:p14="http://schemas.microsoft.com/office/powerpoint/2010/main" val="1239713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5143500"/>
          </a:xfrm>
          <a:prstGeom prst="rect">
            <a:avLst/>
          </a:prstGeom>
        </p:spPr>
      </p:pic>
    </p:spTree>
    <p:extLst>
      <p:ext uri="{BB962C8B-B14F-4D97-AF65-F5344CB8AC3E}">
        <p14:creationId xmlns:p14="http://schemas.microsoft.com/office/powerpoint/2010/main" val="19839012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209550"/>
            <a:ext cx="6248400" cy="762000"/>
          </a:xfrm>
        </p:spPr>
        <p:txBody>
          <a:bodyPr/>
          <a:lstStyle/>
          <a:p>
            <a:r>
              <a:rPr lang="en-US" sz="4400" dirty="0" smtClean="0">
                <a:latin typeface="Myriad Pro Light" pitchFamily="34" charset="0"/>
              </a:rPr>
              <a:t>Text Alerts</a:t>
            </a:r>
            <a:endParaRPr lang="en-US" sz="4400" dirty="0">
              <a:latin typeface="Myriad Pro Light" pitchFamily="34" charset="0"/>
            </a:endParaRPr>
          </a:p>
        </p:txBody>
      </p:sp>
      <p:sp>
        <p:nvSpPr>
          <p:cNvPr id="3" name="Subtitle 2"/>
          <p:cNvSpPr>
            <a:spLocks noGrp="1"/>
          </p:cNvSpPr>
          <p:nvPr>
            <p:ph type="subTitle" idx="1"/>
          </p:nvPr>
        </p:nvSpPr>
        <p:spPr>
          <a:xfrm>
            <a:off x="265500" y="1504950"/>
            <a:ext cx="4045200" cy="3124200"/>
          </a:xfrm>
        </p:spPr>
        <p:txBody>
          <a:bodyPr>
            <a:noAutofit/>
          </a:bodyPr>
          <a:lstStyle/>
          <a:p>
            <a:pPr lvl="0"/>
            <a:r>
              <a:rPr lang="en-US" sz="4000" dirty="0" smtClean="0">
                <a:latin typeface="Myriad Pro Light" pitchFamily="34" charset="0"/>
              </a:rPr>
              <a:t>T</a:t>
            </a:r>
            <a:r>
              <a:rPr lang="en" sz="4000" dirty="0" smtClean="0">
                <a:latin typeface="Myriad Pro Light" pitchFamily="34" charset="0"/>
              </a:rPr>
              <a:t>ext FCPRD to 84483 to sign up for text alerts</a:t>
            </a:r>
            <a:endParaRPr lang="en" sz="4000" dirty="0">
              <a:latin typeface="Myriad Pro Light" pitchFamily="34" charset="0"/>
            </a:endParaRPr>
          </a:p>
          <a:p>
            <a:endParaRPr lang="en-US" sz="3200" dirty="0">
              <a:latin typeface="Myriad Pro Light" pitchFamily="34" charset="0"/>
            </a:endParaRPr>
          </a:p>
        </p:txBody>
      </p:sp>
      <p:pic>
        <p:nvPicPr>
          <p:cNvPr id="4098" name="Picture 2" descr="C:\Users\courtney heikkila\AppData\Local\Microsoft\Windows\Temporary Internet Files\Content.IE5\I7D5AKTI\download[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09750"/>
            <a:ext cx="2743200" cy="26060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629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Misunderstood Rules in High School Basketball </a:t>
            </a:r>
            <a:br>
              <a:rPr lang="en-US" dirty="0"/>
            </a:br>
            <a:endParaRPr lang="en-US" dirty="0"/>
          </a:p>
        </p:txBody>
      </p:sp>
      <p:sp>
        <p:nvSpPr>
          <p:cNvPr id="3" name="Text Placeholder 2"/>
          <p:cNvSpPr>
            <a:spLocks noGrp="1"/>
          </p:cNvSpPr>
          <p:nvPr>
            <p:ph type="body" idx="1"/>
          </p:nvPr>
        </p:nvSpPr>
        <p:spPr/>
        <p:txBody>
          <a:bodyPr/>
          <a:lstStyle/>
          <a:p>
            <a:r>
              <a:rPr lang="en-US" sz="1200" dirty="0" smtClean="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There is no 3-second count between the release of a shot and the control of a rebound, at which time a new count starts.  It does no good to continuously yell “3 SECONDS”</a:t>
            </a:r>
          </a:p>
          <a:p>
            <a:r>
              <a:rPr lang="en-US" sz="1200" dirty="0">
                <a:latin typeface="Times New Roman" panose="02020603050405020304" pitchFamily="18" charset="0"/>
                <a:cs typeface="Times New Roman" panose="02020603050405020304" pitchFamily="18" charset="0"/>
              </a:rPr>
              <a:t>2. A player can go out of bounds, and return inbounds and be the first to touch the ball </a:t>
            </a:r>
            <a:r>
              <a:rPr lang="en-US" sz="1200" dirty="0" smtClean="0">
                <a:latin typeface="Times New Roman" panose="02020603050405020304" pitchFamily="18" charset="0"/>
                <a:cs typeface="Times New Roman" panose="02020603050405020304" pitchFamily="18" charset="0"/>
              </a:rPr>
              <a:t>!   </a:t>
            </a:r>
            <a:r>
              <a:rPr lang="en-US" sz="1200" dirty="0">
                <a:latin typeface="Times New Roman" panose="02020603050405020304" pitchFamily="18" charset="0"/>
                <a:cs typeface="Times New Roman" panose="02020603050405020304" pitchFamily="18" charset="0"/>
              </a:rPr>
              <a:t>Comment: This is not the NFL.  You can be the first to touch a ball if you were out of bounds.  However, you must establish yourself as inbounds.  “Something in, nothing out”.</a:t>
            </a:r>
          </a:p>
          <a:p>
            <a:r>
              <a:rPr lang="en-US" sz="1200" dirty="0">
                <a:latin typeface="Times New Roman" panose="02020603050405020304" pitchFamily="18" charset="0"/>
                <a:cs typeface="Times New Roman" panose="02020603050405020304" pitchFamily="18" charset="0"/>
              </a:rPr>
              <a:t>3. There is no such thing as “over the back”. There must be contact resulting in advantage/disadvantage. Do not put a tall player at a disadvantage merely for being tall!  </a:t>
            </a:r>
          </a:p>
          <a:p>
            <a:r>
              <a:rPr lang="en-US" sz="1200" dirty="0">
                <a:latin typeface="Times New Roman" panose="02020603050405020304" pitchFamily="18" charset="0"/>
                <a:cs typeface="Times New Roman" panose="02020603050405020304" pitchFamily="18" charset="0"/>
              </a:rPr>
              <a:t>4. “Reaching” is not a foul. There must be contact and the player with the ball must have been placed at a disadvantage.  </a:t>
            </a:r>
          </a:p>
        </p:txBody>
      </p:sp>
      <p:sp>
        <p:nvSpPr>
          <p:cNvPr id="4" name="Text Placeholder 3"/>
          <p:cNvSpPr>
            <a:spLocks noGrp="1"/>
          </p:cNvSpPr>
          <p:nvPr>
            <p:ph type="body" idx="2"/>
          </p:nvPr>
        </p:nvSpPr>
        <p:spPr/>
        <p:txBody>
          <a:bodyPr/>
          <a:lstStyle/>
          <a:p>
            <a:r>
              <a:rPr lang="en-US" sz="1200" dirty="0">
                <a:latin typeface="Times New Roman" panose="02020603050405020304" pitchFamily="18" charset="0"/>
                <a:cs typeface="Times New Roman" panose="02020603050405020304" pitchFamily="18" charset="0"/>
              </a:rPr>
              <a:t>5. A player can always recover his/her fumbled ball; a fumble is not a dribble, and any steps taken during recovery are not traveling, regardless of progress made and/or advantage gained! (Running while fumbling is not traveling!)   Comment:  You can fumble a pass, recover it and legally begin a dribble.  This is not a double dribble.  If the player bats the ball to the floor in a controlling fashion,  picks the ball up, then begins to dribble, you now have a violation.</a:t>
            </a:r>
          </a:p>
          <a:p>
            <a:r>
              <a:rPr lang="en-US" sz="1200" dirty="0">
                <a:latin typeface="Times New Roman" panose="02020603050405020304" pitchFamily="18" charset="0"/>
                <a:cs typeface="Times New Roman" panose="02020603050405020304" pitchFamily="18" charset="0"/>
              </a:rPr>
              <a:t>6. It is not possible for a player to travel while dribbling.  Comment:  Basketball Fundamental #6.  Page 73 of the Rule Book.</a:t>
            </a:r>
          </a:p>
          <a:p>
            <a:r>
              <a:rPr lang="en-US" sz="1200" dirty="0">
                <a:latin typeface="Times New Roman" panose="02020603050405020304" pitchFamily="18" charset="0"/>
                <a:cs typeface="Times New Roman" panose="02020603050405020304" pitchFamily="18" charset="0"/>
              </a:rPr>
              <a:t>7. A high dribble is always legal provided the dribbler’s hand stays on top of the ball, and the ball does not come to rest in the dribblers’ hand.  Comment:  The key is whether or not the ball is at rest in the hand. </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45499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Misunderstood Rules in High School Basketball </a:t>
            </a:r>
            <a:br>
              <a:rPr lang="en-US" dirty="0"/>
            </a:br>
            <a:endParaRPr lang="en-US" dirty="0"/>
          </a:p>
        </p:txBody>
      </p:sp>
      <p:sp>
        <p:nvSpPr>
          <p:cNvPr id="3" name="Text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8. A “kicked” ball must be intentional, and contact must be any part of the leg.  Comment:  MUST be intentional.  We miss this too many times at the lower levels.</a:t>
            </a:r>
          </a:p>
          <a:p>
            <a:r>
              <a:rPr lang="en-US" sz="1200" dirty="0">
                <a:latin typeface="Times New Roman" panose="02020603050405020304" pitchFamily="18" charset="0"/>
                <a:cs typeface="Times New Roman" panose="02020603050405020304" pitchFamily="18" charset="0"/>
              </a:rPr>
              <a:t>9. It is perfectly legal for a player to rebound his/her own air ball, provided the official deemed the shot a legitimate shot. Comment:  Case Book 4.44-B describes this play exactly. </a:t>
            </a:r>
          </a:p>
          <a:p>
            <a:r>
              <a:rPr lang="en-US" sz="1200" dirty="0">
                <a:latin typeface="Times New Roman" panose="02020603050405020304" pitchFamily="18" charset="0"/>
                <a:cs typeface="Times New Roman" panose="02020603050405020304" pitchFamily="18" charset="0"/>
              </a:rPr>
              <a:t>10. It is impossible to travel, double dribble or carry while taking the ball out for a throw in. I have seen officials tell athletes they can't move on a throw-in. Why? This is not a rule. You have limitations but you can move.  Comment:  They must stay over the spot in a lateral manner.  Rule 4-42-6 ---- The spot is 3 feet wide and has no restrictions on depth.</a:t>
            </a:r>
          </a:p>
          <a:p>
            <a:endParaRPr lang="en-US" dirty="0"/>
          </a:p>
        </p:txBody>
      </p:sp>
      <p:sp>
        <p:nvSpPr>
          <p:cNvPr id="4" name="Text Placeholder 3"/>
          <p:cNvSpPr>
            <a:spLocks noGrp="1"/>
          </p:cNvSpPr>
          <p:nvPr>
            <p:ph type="body" idx="2"/>
          </p:nvPr>
        </p:nvSpPr>
        <p:spPr/>
        <p:txBody>
          <a:bodyPr/>
          <a:lstStyle/>
          <a:p>
            <a:r>
              <a:rPr lang="en-US" sz="1200" dirty="0">
                <a:latin typeface="Times New Roman" panose="02020603050405020304" pitchFamily="18" charset="0"/>
                <a:cs typeface="Times New Roman" panose="02020603050405020304" pitchFamily="18" charset="0"/>
              </a:rPr>
              <a:t>11. A ball cannot travel over the top of the back board, however, it can travel behind the backboard. Comment:  The ball can pass through the poles, wires, standards, </a:t>
            </a:r>
            <a:r>
              <a:rPr lang="en-US" sz="1200" dirty="0" err="1">
                <a:latin typeface="Times New Roman" panose="02020603050405020304" pitchFamily="18" charset="0"/>
                <a:cs typeface="Times New Roman" panose="02020603050405020304" pitchFamily="18" charset="0"/>
              </a:rPr>
              <a:t>etc</a:t>
            </a:r>
            <a:r>
              <a:rPr lang="en-US" sz="1200" dirty="0">
                <a:latin typeface="Times New Roman" panose="02020603050405020304" pitchFamily="18" charset="0"/>
                <a:cs typeface="Times New Roman" panose="02020603050405020304" pitchFamily="18" charset="0"/>
              </a:rPr>
              <a:t>, provided that it does not touch anything. </a:t>
            </a:r>
          </a:p>
          <a:p>
            <a:r>
              <a:rPr lang="en-US" sz="1200" dirty="0">
                <a:latin typeface="Times New Roman" panose="02020603050405020304" pitchFamily="18" charset="0"/>
                <a:cs typeface="Times New Roman" panose="02020603050405020304" pitchFamily="18" charset="0"/>
              </a:rPr>
              <a:t>12. A defender does not have to “give the dribbler a step”. As long as legal guarding position has been established, it is up to the dribbler to avoid contact. The person with the ball should expect to be guarded. Comment:  Legal guarding position is the key.  Time and distance are not an issue when guarding someone with the ball. Rule 4-23-4.</a:t>
            </a:r>
          </a:p>
          <a:p>
            <a:r>
              <a:rPr lang="en-US" sz="1200" dirty="0">
                <a:latin typeface="Times New Roman" panose="02020603050405020304" pitchFamily="18" charset="0"/>
                <a:cs typeface="Times New Roman" panose="02020603050405020304" pitchFamily="18" charset="0"/>
              </a:rPr>
              <a:t>13. The sides, top, and bottom of a rectangular backboard are IN BOUNDS.  </a:t>
            </a:r>
          </a:p>
        </p:txBody>
      </p:sp>
    </p:spTree>
    <p:extLst>
      <p:ext uri="{BB962C8B-B14F-4D97-AF65-F5344CB8AC3E}">
        <p14:creationId xmlns:p14="http://schemas.microsoft.com/office/powerpoint/2010/main" val="3861706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Misunderstood Rules in High School Basketball </a:t>
            </a:r>
            <a:br>
              <a:rPr lang="en-US" dirty="0"/>
            </a:br>
            <a:endParaRPr lang="en-US" dirty="0"/>
          </a:p>
        </p:txBody>
      </p:sp>
      <p:sp>
        <p:nvSpPr>
          <p:cNvPr id="3" name="Text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14. Jumpers may tap the ball simultaneously; may tap the ball twice; and when a legally tapped ball touches the floor, a player other than a </a:t>
            </a:r>
            <a:r>
              <a:rPr lang="en-US" sz="1200" dirty="0" smtClean="0">
                <a:latin typeface="Times New Roman" panose="02020603050405020304" pitchFamily="18" charset="0"/>
                <a:cs typeface="Times New Roman" panose="02020603050405020304" pitchFamily="18" charset="0"/>
              </a:rPr>
              <a:t>non-jumper, </a:t>
            </a:r>
            <a:r>
              <a:rPr lang="en-US" sz="1200" dirty="0">
                <a:latin typeface="Times New Roman" panose="02020603050405020304" pitchFamily="18" charset="0"/>
                <a:cs typeface="Times New Roman" panose="02020603050405020304" pitchFamily="18" charset="0"/>
              </a:rPr>
              <a:t>or </a:t>
            </a:r>
            <a:r>
              <a:rPr lang="en-US" sz="1200" dirty="0" smtClean="0">
                <a:latin typeface="Times New Roman" panose="02020603050405020304" pitchFamily="18" charset="0"/>
                <a:cs typeface="Times New Roman" panose="02020603050405020304" pitchFamily="18" charset="0"/>
              </a:rPr>
              <a:t>a </a:t>
            </a:r>
            <a:r>
              <a:rPr lang="en-US" sz="1200" dirty="0">
                <a:latin typeface="Times New Roman" panose="02020603050405020304" pitchFamily="18" charset="0"/>
                <a:cs typeface="Times New Roman" panose="02020603050405020304" pitchFamily="18" charset="0"/>
              </a:rPr>
              <a:t>backboard, </a:t>
            </a:r>
            <a:r>
              <a:rPr lang="en-US" sz="1200" dirty="0" smtClean="0">
                <a:latin typeface="Times New Roman" panose="02020603050405020304" pitchFamily="18" charset="0"/>
                <a:cs typeface="Times New Roman" panose="02020603050405020304" pitchFamily="18" charset="0"/>
              </a:rPr>
              <a:t>then the </a:t>
            </a:r>
            <a:r>
              <a:rPr lang="en-US" sz="1200" dirty="0">
                <a:latin typeface="Times New Roman" panose="02020603050405020304" pitchFamily="18" charset="0"/>
                <a:cs typeface="Times New Roman" panose="02020603050405020304" pitchFamily="18" charset="0"/>
              </a:rPr>
              <a:t>jump ball has ended, and either jumper may recover it! Comment:  Rule 4-28-3</a:t>
            </a:r>
          </a:p>
          <a:p>
            <a:r>
              <a:rPr lang="en-US" sz="1200" dirty="0">
                <a:latin typeface="Times New Roman" panose="02020603050405020304" pitchFamily="18" charset="0"/>
                <a:cs typeface="Times New Roman" panose="02020603050405020304" pitchFamily="18" charset="0"/>
              </a:rPr>
              <a:t>15. A 10 second count continues when the defense deflects or bats the ball.   Comment: The count ceases only when possession changes.</a:t>
            </a:r>
          </a:p>
          <a:p>
            <a:r>
              <a:rPr lang="en-US" sz="1200" dirty="0">
                <a:latin typeface="Times New Roman" panose="02020603050405020304" pitchFamily="18" charset="0"/>
                <a:cs typeface="Times New Roman" panose="02020603050405020304" pitchFamily="18" charset="0"/>
              </a:rPr>
              <a:t>16. A "moving screen" isn't a violation unless there is contact. (If contact occurs, it’s a “BLOCK”, which is a foul.)  Comment Rule 4-40</a:t>
            </a:r>
          </a:p>
          <a:p>
            <a:r>
              <a:rPr lang="en-US" sz="1200" dirty="0">
                <a:latin typeface="Times New Roman" panose="02020603050405020304" pitchFamily="18" charset="0"/>
                <a:cs typeface="Times New Roman" panose="02020603050405020304" pitchFamily="18" charset="0"/>
              </a:rPr>
              <a:t>17. Any contact foul during a live ball is personal, not technical!  Comment:  The contact can be flagrant, but never technical.</a:t>
            </a:r>
          </a:p>
          <a:p>
            <a:endParaRPr lang="en-US" sz="12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idx="2"/>
          </p:nvPr>
        </p:nvSpPr>
        <p:spPr/>
        <p:txBody>
          <a:bodyPr/>
          <a:lstStyle/>
          <a:p>
            <a:r>
              <a:rPr lang="en-US" sz="1200" dirty="0">
                <a:latin typeface="Times New Roman" panose="02020603050405020304" pitchFamily="18" charset="0"/>
                <a:cs typeface="Times New Roman" panose="02020603050405020304" pitchFamily="18" charset="0"/>
              </a:rPr>
              <a:t>18. Basketball is NOT a non-contact sport. Incidental contact does occur, and contact which does not create an advantage/disadvantage may be ignored. Contact on the shooter should be called. </a:t>
            </a:r>
          </a:p>
          <a:p>
            <a:r>
              <a:rPr lang="en-US" sz="1200" dirty="0">
                <a:latin typeface="Times New Roman" panose="02020603050405020304" pitchFamily="18" charset="0"/>
                <a:cs typeface="Times New Roman" panose="02020603050405020304" pitchFamily="18" charset="0"/>
              </a:rPr>
              <a:t>19. Any unsportsmanlike contact during a dead ball is a technical foul!  </a:t>
            </a:r>
            <a:r>
              <a:rPr lang="en-US" sz="1200" dirty="0" smtClean="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20. A defensive player does not have to be stationary to take a charge…. he or she simply must have established a legal guarding position. The defense can move backward and sideways.  </a:t>
            </a:r>
            <a:r>
              <a:rPr lang="en-US" sz="1200" dirty="0" smtClean="0">
                <a:latin typeface="Times New Roman" panose="02020603050405020304" pitchFamily="18" charset="0"/>
                <a:cs typeface="Times New Roman" panose="02020603050405020304" pitchFamily="18" charset="0"/>
              </a:rPr>
              <a:t>Legal </a:t>
            </a:r>
            <a:r>
              <a:rPr lang="en-US" sz="1200" dirty="0">
                <a:latin typeface="Times New Roman" panose="02020603050405020304" pitchFamily="18" charset="0"/>
                <a:cs typeface="Times New Roman" panose="02020603050405020304" pitchFamily="18" charset="0"/>
              </a:rPr>
              <a:t>guarding position must be established.  </a:t>
            </a:r>
          </a:p>
          <a:p>
            <a:r>
              <a:rPr lang="en-US" sz="1200" dirty="0">
                <a:latin typeface="Times New Roman" panose="02020603050405020304" pitchFamily="18" charset="0"/>
                <a:cs typeface="Times New Roman" panose="02020603050405020304" pitchFamily="18" charset="0"/>
              </a:rPr>
              <a:t>21. An intentional foul is always penalized with 2 free throws, except on a missed 3-point shot, which is awarded 3 free throws.  </a:t>
            </a:r>
          </a:p>
          <a:p>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6331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25 Misunderstood Rules in High School Basketball </a:t>
            </a:r>
            <a:br>
              <a:rPr lang="en-US" dirty="0"/>
            </a:br>
            <a:endParaRPr lang="en-US" dirty="0"/>
          </a:p>
        </p:txBody>
      </p:sp>
      <p:sp>
        <p:nvSpPr>
          <p:cNvPr id="3" name="Text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22. When an airborne shooter commits a player control foul, his/her successful try for goal cannot be allowed, regardless of whether the try was released before or after the foul!  Comment: Rule 4-1</a:t>
            </a:r>
          </a:p>
          <a:p>
            <a:r>
              <a:rPr lang="en-US" dirty="0">
                <a:latin typeface="Times New Roman" panose="02020603050405020304" pitchFamily="18" charset="0"/>
                <a:cs typeface="Times New Roman" panose="02020603050405020304" pitchFamily="18" charset="0"/>
              </a:rPr>
              <a:t>23. Lifting the pivot foot does not constitute a travel unless the ball handler puts the pivot foot back on the floor prior to beginning a passing, or shooting the ball! The pivot foot cannot be lifted before the dribble is started. Comment:  We miss this too many times!  Hold your whistle until you see what transpires.</a:t>
            </a:r>
          </a:p>
          <a:p>
            <a:endParaRPr lang="en-US" dirty="0"/>
          </a:p>
        </p:txBody>
      </p:sp>
      <p:sp>
        <p:nvSpPr>
          <p:cNvPr id="4" name="Text Placeholder 3"/>
          <p:cNvSpPr>
            <a:spLocks noGrp="1"/>
          </p:cNvSpPr>
          <p:nvPr>
            <p:ph type="body" idx="2"/>
          </p:nvPr>
        </p:nvSpPr>
        <p:spPr/>
        <p:txBody>
          <a:bodyPr/>
          <a:lstStyle/>
          <a:p>
            <a:r>
              <a:rPr lang="en-US" sz="1050" dirty="0">
                <a:latin typeface="Times New Roman" panose="02020603050405020304" pitchFamily="18" charset="0"/>
                <a:cs typeface="Times New Roman" panose="02020603050405020304" pitchFamily="18" charset="0"/>
              </a:rPr>
              <a:t>24. It is not goaltending if, after contacting the backboard, the ball is touched by a defensive player, provided the ball has not reached it’s apex and it is not inside the cylinder.  Comment: It is legal for a defender in the normal course of trying to block a shot, to contact the backboard with his hand. This is not basket interference.  It is a technical foul only if, in your judgment, the contact with the backboard was intentional in nature with no real attempt to block the shot. </a:t>
            </a:r>
          </a:p>
          <a:p>
            <a:r>
              <a:rPr lang="en-US" sz="1050" dirty="0">
                <a:latin typeface="Times New Roman" panose="02020603050405020304" pitchFamily="18" charset="0"/>
                <a:cs typeface="Times New Roman" panose="02020603050405020304" pitchFamily="18" charset="0"/>
              </a:rPr>
              <a:t>25. Basket Interference occurs when: a player touches the ball or basket (net included) when the ball is ON or within the basket; touches the ball when it is touching the cylinder having the ring as its lower base; touches the ball outside the cylinder while reaching through the basket from below. Goal Tending occurs when: a player touches the ball during a try or tap while it is in its downward flight entirely above the basket ring level and has the possibility of entering the basket in flight; or an opponent of the free thrower touches the ball outside the cylinder during a free throw attempt. Comment:  Touching the net is only a violation if the ball is in contact with the rim, or is within the basket.   It is not a violation if the net is touch while the ball is in the cylinder.  </a:t>
            </a:r>
            <a:endParaRPr lang="en-US" sz="1050" dirty="0"/>
          </a:p>
        </p:txBody>
      </p:sp>
    </p:spTree>
    <p:extLst>
      <p:ext uri="{BB962C8B-B14F-4D97-AF65-F5344CB8AC3E}">
        <p14:creationId xmlns:p14="http://schemas.microsoft.com/office/powerpoint/2010/main" val="9570544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04800" y="133350"/>
            <a:ext cx="8520600" cy="990600"/>
          </a:xfrm>
          <a:prstGeom prst="rect">
            <a:avLst/>
          </a:prstGeom>
        </p:spPr>
        <p:txBody>
          <a:bodyPr lIns="91425" tIns="91425" rIns="91425" bIns="91425" anchor="ctr" anchorCtr="0">
            <a:noAutofit/>
          </a:bodyPr>
          <a:lstStyle/>
          <a:p>
            <a:pPr lvl="0">
              <a:spcBef>
                <a:spcPts val="0"/>
              </a:spcBef>
              <a:buNone/>
            </a:pPr>
            <a:r>
              <a:rPr lang="en" sz="5400" dirty="0"/>
              <a:t>Thank You!</a:t>
            </a:r>
          </a:p>
        </p:txBody>
      </p:sp>
      <p:sp>
        <p:nvSpPr>
          <p:cNvPr id="152" name="Shape 152"/>
          <p:cNvSpPr txBox="1">
            <a:spLocks noGrp="1"/>
          </p:cNvSpPr>
          <p:nvPr>
            <p:ph type="body" idx="1"/>
          </p:nvPr>
        </p:nvSpPr>
        <p:spPr>
          <a:xfrm>
            <a:off x="304800" y="971550"/>
            <a:ext cx="8520600" cy="3886200"/>
          </a:xfrm>
          <a:prstGeom prst="rect">
            <a:avLst/>
          </a:prstGeom>
        </p:spPr>
        <p:txBody>
          <a:bodyPr lIns="91425" tIns="91425" rIns="91425" bIns="91425" anchor="t" anchorCtr="0">
            <a:noAutofit/>
          </a:bodyPr>
          <a:lstStyle/>
          <a:p>
            <a:pPr lvl="0">
              <a:spcBef>
                <a:spcPts val="0"/>
              </a:spcBef>
              <a:buNone/>
            </a:pPr>
            <a:r>
              <a:rPr lang="en-US" sz="3200" dirty="0" smtClean="0">
                <a:solidFill>
                  <a:srgbClr val="000000"/>
                </a:solidFill>
                <a:latin typeface="Times New Roman"/>
                <a:ea typeface="Times New Roman"/>
                <a:cs typeface="Times New Roman"/>
                <a:sym typeface="Times New Roman"/>
              </a:rPr>
              <a:t>Stay</a:t>
            </a:r>
            <a:r>
              <a:rPr lang="en" sz="3200" dirty="0" smtClean="0">
                <a:solidFill>
                  <a:srgbClr val="000000"/>
                </a:solidFill>
                <a:latin typeface="Times New Roman"/>
                <a:ea typeface="Times New Roman"/>
                <a:cs typeface="Times New Roman"/>
                <a:sym typeface="Times New Roman"/>
              </a:rPr>
              <a:t> connected with us:</a:t>
            </a:r>
          </a:p>
          <a:p>
            <a:pPr lvl="0">
              <a:spcBef>
                <a:spcPts val="0"/>
              </a:spcBef>
              <a:buNone/>
            </a:pPr>
            <a:r>
              <a:rPr lang="en" sz="3200" dirty="0" smtClean="0">
                <a:solidFill>
                  <a:srgbClr val="000000"/>
                </a:solidFill>
                <a:latin typeface="Times New Roman"/>
                <a:ea typeface="Times New Roman"/>
                <a:cs typeface="Times New Roman"/>
                <a:sym typeface="Times New Roman"/>
              </a:rPr>
              <a:t>www.fcpr.us</a:t>
            </a:r>
          </a:p>
          <a:p>
            <a:pPr lvl="0">
              <a:spcBef>
                <a:spcPts val="0"/>
              </a:spcBef>
              <a:buNone/>
            </a:pPr>
            <a:r>
              <a:rPr lang="en" sz="3200" dirty="0" smtClean="0">
                <a:solidFill>
                  <a:srgbClr val="000000"/>
                </a:solidFill>
                <a:latin typeface="Times New Roman"/>
                <a:ea typeface="Times New Roman"/>
                <a:cs typeface="Times New Roman"/>
                <a:sym typeface="Times New Roman"/>
              </a:rPr>
              <a:t>Facebook</a:t>
            </a:r>
          </a:p>
          <a:p>
            <a:pPr lvl="0">
              <a:spcBef>
                <a:spcPts val="0"/>
              </a:spcBef>
              <a:buNone/>
            </a:pPr>
            <a:r>
              <a:rPr lang="en" sz="3200" dirty="0" smtClean="0">
                <a:solidFill>
                  <a:srgbClr val="000000"/>
                </a:solidFill>
                <a:latin typeface="Times New Roman"/>
                <a:ea typeface="Times New Roman"/>
                <a:cs typeface="Times New Roman"/>
                <a:sym typeface="Times New Roman"/>
              </a:rPr>
              <a:t>Twitter: @parksrecreation</a:t>
            </a:r>
          </a:p>
          <a:p>
            <a:pPr lvl="0">
              <a:spcBef>
                <a:spcPts val="0"/>
              </a:spcBef>
              <a:buNone/>
            </a:pPr>
            <a:r>
              <a:rPr lang="en" sz="3200" dirty="0" smtClean="0">
                <a:solidFill>
                  <a:srgbClr val="000000"/>
                </a:solidFill>
                <a:latin typeface="Times New Roman"/>
                <a:ea typeface="Times New Roman"/>
                <a:cs typeface="Times New Roman"/>
                <a:sym typeface="Times New Roman"/>
              </a:rPr>
              <a:t>Instagram: fcpr910</a:t>
            </a:r>
            <a:endParaRPr lang="en" sz="3200" dirty="0">
              <a:solidFill>
                <a:srgbClr val="000000"/>
              </a:solidFill>
              <a:latin typeface="Times New Roman"/>
              <a:ea typeface="Times New Roman"/>
              <a:cs typeface="Times New Roman"/>
              <a:sym typeface="Times New Roman"/>
            </a:endParaRPr>
          </a:p>
          <a:p>
            <a:pPr lvl="0">
              <a:spcBef>
                <a:spcPts val="0"/>
              </a:spcBef>
              <a:buNone/>
            </a:pPr>
            <a:endParaRPr sz="2400" dirty="0">
              <a:solidFill>
                <a:srgbClr val="000000"/>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265500" y="1039675"/>
            <a:ext cx="4045200" cy="1675800"/>
          </a:xfrm>
          <a:prstGeom prst="rect">
            <a:avLst/>
          </a:prstGeom>
        </p:spPr>
        <p:txBody>
          <a:bodyPr lIns="91425" tIns="91425" rIns="91425" bIns="91425" anchor="b" anchorCtr="0">
            <a:noAutofit/>
          </a:bodyPr>
          <a:lstStyle/>
          <a:p>
            <a:pPr lvl="0">
              <a:spcBef>
                <a:spcPts val="0"/>
              </a:spcBef>
              <a:buNone/>
            </a:pPr>
            <a:r>
              <a:rPr lang="en"/>
              <a:t>Agenda</a:t>
            </a:r>
          </a:p>
        </p:txBody>
      </p:sp>
      <p:sp>
        <p:nvSpPr>
          <p:cNvPr id="79" name="Shape 79"/>
          <p:cNvSpPr txBox="1">
            <a:spLocks noGrp="1"/>
          </p:cNvSpPr>
          <p:nvPr>
            <p:ph type="body" idx="2"/>
          </p:nvPr>
        </p:nvSpPr>
        <p:spPr>
          <a:xfrm>
            <a:off x="4788300" y="438350"/>
            <a:ext cx="4125600" cy="4149900"/>
          </a:xfrm>
          <a:prstGeom prst="rect">
            <a:avLst/>
          </a:prstGeom>
        </p:spPr>
        <p:txBody>
          <a:bodyPr lIns="91425" tIns="91425" rIns="91425" bIns="91425" anchor="ctr" anchorCtr="0">
            <a:noAutofit/>
          </a:bodyPr>
          <a:lstStyle/>
          <a:p>
            <a:pPr marL="457200" lvl="0" indent="-381000" rtl="0">
              <a:spcBef>
                <a:spcPts val="0"/>
              </a:spcBef>
              <a:buSzPct val="100000"/>
              <a:buFont typeface="Times New Roman"/>
              <a:buChar char="➔"/>
            </a:pPr>
            <a:r>
              <a:rPr lang="en" sz="2400" dirty="0">
                <a:latin typeface="Times New Roman"/>
                <a:ea typeface="Times New Roman"/>
                <a:cs typeface="Times New Roman"/>
                <a:sym typeface="Times New Roman"/>
              </a:rPr>
              <a:t>Role and Expectation of </a:t>
            </a:r>
            <a:r>
              <a:rPr lang="en" sz="2400" dirty="0" smtClean="0">
                <a:latin typeface="Times New Roman"/>
                <a:ea typeface="Times New Roman"/>
                <a:cs typeface="Times New Roman"/>
                <a:sym typeface="Times New Roman"/>
              </a:rPr>
              <a:t>Coaches</a:t>
            </a:r>
          </a:p>
          <a:p>
            <a:pPr marL="457200" lvl="0" indent="-381000" rtl="0">
              <a:spcBef>
                <a:spcPts val="0"/>
              </a:spcBef>
              <a:buSzPct val="100000"/>
              <a:buFont typeface="Times New Roman"/>
              <a:buChar char="➔"/>
            </a:pPr>
            <a:r>
              <a:rPr lang="en" sz="2400" dirty="0" smtClean="0">
                <a:latin typeface="Times New Roman"/>
                <a:ea typeface="Times New Roman"/>
                <a:cs typeface="Times New Roman"/>
                <a:sym typeface="Times New Roman"/>
              </a:rPr>
              <a:t>Eligibility</a:t>
            </a:r>
            <a:endParaRPr lang="en" sz="2400" dirty="0">
              <a:latin typeface="Times New Roman"/>
              <a:ea typeface="Times New Roman"/>
              <a:cs typeface="Times New Roman"/>
              <a:sym typeface="Times New Roman"/>
            </a:endParaRPr>
          </a:p>
          <a:p>
            <a:pPr marL="457200" lvl="0" indent="-381000" rtl="0">
              <a:spcBef>
                <a:spcPts val="0"/>
              </a:spcBef>
              <a:buSzPct val="100000"/>
              <a:buFont typeface="Times New Roman"/>
              <a:buChar char="➔"/>
            </a:pPr>
            <a:r>
              <a:rPr lang="en" sz="2400" smtClean="0">
                <a:latin typeface="Times New Roman"/>
                <a:ea typeface="Times New Roman"/>
                <a:cs typeface="Times New Roman"/>
                <a:sym typeface="Times New Roman"/>
              </a:rPr>
              <a:t>FCPR </a:t>
            </a:r>
            <a:r>
              <a:rPr lang="en" sz="2400" dirty="0">
                <a:latin typeface="Times New Roman"/>
                <a:ea typeface="Times New Roman"/>
                <a:cs typeface="Times New Roman"/>
                <a:sym typeface="Times New Roman"/>
              </a:rPr>
              <a:t>Code of Conduct</a:t>
            </a:r>
          </a:p>
          <a:p>
            <a:pPr marL="457200" lvl="0" indent="-381000">
              <a:spcBef>
                <a:spcPts val="0"/>
              </a:spcBef>
              <a:buSzPct val="100000"/>
              <a:buFont typeface="Times New Roman"/>
              <a:buChar char="➔"/>
            </a:pPr>
            <a:r>
              <a:rPr lang="en" sz="2400" dirty="0" smtClean="0">
                <a:latin typeface="Times New Roman"/>
                <a:ea typeface="Times New Roman"/>
                <a:cs typeface="Times New Roman"/>
                <a:sym typeface="Times New Roman"/>
              </a:rPr>
              <a:t>Review </a:t>
            </a:r>
            <a:r>
              <a:rPr lang="en" sz="2400" dirty="0">
                <a:latin typeface="Times New Roman"/>
                <a:ea typeface="Times New Roman"/>
                <a:cs typeface="Times New Roman"/>
                <a:sym typeface="Times New Roman"/>
              </a:rPr>
              <a:t>of Rules for Youth Basketball</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514"/>
            <a:ext cx="8520600" cy="644236"/>
          </a:xfrm>
        </p:spPr>
        <p:txBody>
          <a:bodyPr/>
          <a:lstStyle/>
          <a:p>
            <a:pPr algn="ctr"/>
            <a:r>
              <a:rPr lang="en-US" dirty="0" smtClean="0"/>
              <a:t>BASKETBALL REFERENCE VIDEOS &amp; CLIPS</a:t>
            </a:r>
            <a:endParaRPr lang="en-US" dirty="0"/>
          </a:p>
        </p:txBody>
      </p:sp>
      <p:sp>
        <p:nvSpPr>
          <p:cNvPr id="3" name="Text Placeholder 2"/>
          <p:cNvSpPr>
            <a:spLocks noGrp="1"/>
          </p:cNvSpPr>
          <p:nvPr>
            <p:ph type="body" idx="1"/>
          </p:nvPr>
        </p:nvSpPr>
        <p:spPr>
          <a:xfrm>
            <a:off x="228600" y="590550"/>
            <a:ext cx="8520600" cy="4552950"/>
          </a:xfrm>
        </p:spPr>
        <p:txBody>
          <a:bodyPr/>
          <a:lstStyle/>
          <a:p>
            <a:pPr algn="ctr">
              <a:spcAft>
                <a:spcPts val="0"/>
              </a:spcAft>
            </a:pPr>
            <a:r>
              <a:rPr lang="en-US" sz="2000" b="1" u="sng" dirty="0" smtClean="0">
                <a:solidFill>
                  <a:schemeClr val="bg2">
                    <a:lumMod val="50000"/>
                  </a:schemeClr>
                </a:solidFill>
                <a:latin typeface="Times New Roman" panose="02020603050405020304" pitchFamily="18" charset="0"/>
                <a:cs typeface="Times New Roman" panose="02020603050405020304" pitchFamily="18" charset="0"/>
              </a:rPr>
              <a:t>BASKETBALL FUNDAMENTALS</a:t>
            </a:r>
            <a:endParaRPr lang="en-US" sz="2000" b="1" u="sng" dirty="0">
              <a:solidFill>
                <a:schemeClr val="bg2">
                  <a:lumMod val="50000"/>
                </a:schemeClr>
              </a:solidFill>
              <a:latin typeface="Times New Roman" panose="02020603050405020304" pitchFamily="18" charset="0"/>
              <a:cs typeface="Times New Roman" panose="02020603050405020304" pitchFamily="18" charset="0"/>
            </a:endParaRPr>
          </a:p>
          <a:p>
            <a:pPr algn="ctr">
              <a:spcAft>
                <a:spcPts val="0"/>
              </a:spcAft>
            </a:pPr>
            <a:r>
              <a:rPr lang="en-US" sz="2000" u="sng" dirty="0" smtClean="0">
                <a:solidFill>
                  <a:schemeClr val="bg2"/>
                </a:solidFill>
                <a:latin typeface="Times New Roman" panose="02020603050405020304" pitchFamily="18" charset="0"/>
                <a:cs typeface="Times New Roman" panose="02020603050405020304" pitchFamily="18" charset="0"/>
                <a:hlinkClick r:id="rId3"/>
              </a:rPr>
              <a:t>https</a:t>
            </a:r>
            <a:r>
              <a:rPr lang="en-US" sz="2000" u="sng" dirty="0">
                <a:latin typeface="Times New Roman" panose="02020603050405020304" pitchFamily="18" charset="0"/>
                <a:cs typeface="Times New Roman" panose="02020603050405020304" pitchFamily="18" charset="0"/>
                <a:hlinkClick r:id="rId3"/>
              </a:rPr>
              <a:t>://</a:t>
            </a:r>
            <a:r>
              <a:rPr lang="en-US" sz="2000" u="sng" dirty="0" smtClean="0">
                <a:latin typeface="Times New Roman" panose="02020603050405020304" pitchFamily="18" charset="0"/>
                <a:cs typeface="Times New Roman" panose="02020603050405020304" pitchFamily="18" charset="0"/>
                <a:hlinkClick r:id="rId3"/>
              </a:rPr>
              <a:t>www.youtube.com/watch?v=T9uJp2s0XvU</a:t>
            </a:r>
            <a:endParaRPr lang="en-US" sz="2000" u="sng" dirty="0">
              <a:latin typeface="Times New Roman" panose="02020603050405020304" pitchFamily="18" charset="0"/>
              <a:cs typeface="Times New Roman" panose="02020603050405020304" pitchFamily="18" charset="0"/>
            </a:endParaRPr>
          </a:p>
          <a:p>
            <a:pPr algn="ctr">
              <a:spcAft>
                <a:spcPts val="0"/>
              </a:spcAft>
            </a:pPr>
            <a:r>
              <a:rPr lang="en-US" sz="2000" b="1" u="sng" dirty="0" smtClean="0">
                <a:solidFill>
                  <a:schemeClr val="bg2">
                    <a:lumMod val="50000"/>
                  </a:schemeClr>
                </a:solidFill>
                <a:latin typeface="Times New Roman" panose="02020603050405020304" pitchFamily="18" charset="0"/>
                <a:cs typeface="Times New Roman" panose="02020603050405020304" pitchFamily="18" charset="0"/>
              </a:rPr>
              <a:t>STANCE</a:t>
            </a:r>
          </a:p>
          <a:p>
            <a:pPr algn="ctr">
              <a:lnSpc>
                <a:spcPct val="100000"/>
              </a:lnSpc>
              <a:spcAft>
                <a:spcPts val="0"/>
              </a:spcAft>
            </a:pPr>
            <a:r>
              <a:rPr lang="en-US" sz="2000" dirty="0" smtClean="0">
                <a:solidFill>
                  <a:schemeClr val="bg2">
                    <a:lumMod val="50000"/>
                  </a:schemeClr>
                </a:solidFill>
                <a:latin typeface="Times New Roman" panose="02020603050405020304" pitchFamily="18" charset="0"/>
                <a:cs typeface="Times New Roman" panose="02020603050405020304" pitchFamily="18" charset="0"/>
              </a:rPr>
              <a:t>3 </a:t>
            </a:r>
            <a:r>
              <a:rPr lang="en-US" sz="2000" dirty="0">
                <a:solidFill>
                  <a:schemeClr val="bg2">
                    <a:lumMod val="50000"/>
                  </a:schemeClr>
                </a:solidFill>
                <a:latin typeface="Times New Roman" panose="02020603050405020304" pitchFamily="18" charset="0"/>
                <a:cs typeface="Times New Roman" panose="02020603050405020304" pitchFamily="18" charset="0"/>
              </a:rPr>
              <a:t>Threat   </a:t>
            </a:r>
            <a:r>
              <a:rPr lang="en-US"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4"/>
              </a:rPr>
              <a:t>https</a:t>
            </a:r>
            <a:r>
              <a:rPr lang="en-US" sz="2000" u="sng" dirty="0">
                <a:latin typeface="Times New Roman" panose="02020603050405020304" pitchFamily="18" charset="0"/>
                <a:cs typeface="Times New Roman" panose="02020603050405020304" pitchFamily="18" charset="0"/>
                <a:hlinkClick r:id="rId4"/>
              </a:rPr>
              <a:t>://</a:t>
            </a:r>
            <a:r>
              <a:rPr lang="en-US" sz="2000" u="sng" dirty="0" smtClean="0">
                <a:latin typeface="Times New Roman" panose="02020603050405020304" pitchFamily="18" charset="0"/>
                <a:cs typeface="Times New Roman" panose="02020603050405020304" pitchFamily="18" charset="0"/>
                <a:hlinkClick r:id="rId4"/>
              </a:rPr>
              <a:t>www.youtube.com/watch?v=nngpVHqzJLw</a:t>
            </a:r>
            <a:endParaRPr lang="en-US" sz="2000" dirty="0">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dirty="0">
                <a:solidFill>
                  <a:schemeClr val="bg2">
                    <a:lumMod val="50000"/>
                  </a:schemeClr>
                </a:solidFill>
                <a:latin typeface="Times New Roman" panose="02020603050405020304" pitchFamily="18" charset="0"/>
                <a:cs typeface="Times New Roman" panose="02020603050405020304" pitchFamily="18" charset="0"/>
              </a:rPr>
              <a:t>Box Out </a:t>
            </a:r>
            <a:r>
              <a:rPr lang="en-US"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5"/>
              </a:rPr>
              <a:t>https</a:t>
            </a:r>
            <a:r>
              <a:rPr lang="en-US" sz="2000" u="sng" dirty="0">
                <a:latin typeface="Times New Roman" panose="02020603050405020304" pitchFamily="18" charset="0"/>
                <a:cs typeface="Times New Roman" panose="02020603050405020304" pitchFamily="18" charset="0"/>
                <a:hlinkClick r:id="rId5"/>
              </a:rPr>
              <a:t>://</a:t>
            </a:r>
            <a:r>
              <a:rPr lang="en-US" sz="2000" u="sng" dirty="0" smtClean="0">
                <a:latin typeface="Times New Roman" panose="02020603050405020304" pitchFamily="18" charset="0"/>
                <a:cs typeface="Times New Roman" panose="02020603050405020304" pitchFamily="18" charset="0"/>
                <a:hlinkClick r:id="rId5"/>
              </a:rPr>
              <a:t>www.youtube.com/watch?v=ctWYMtXyhDk</a:t>
            </a:r>
            <a:endParaRPr lang="en-US" sz="2000" dirty="0">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dirty="0">
                <a:solidFill>
                  <a:schemeClr val="bg2">
                    <a:lumMod val="50000"/>
                  </a:schemeClr>
                </a:solidFill>
                <a:latin typeface="Times New Roman" panose="02020603050405020304" pitchFamily="18" charset="0"/>
                <a:cs typeface="Times New Roman" panose="02020603050405020304" pitchFamily="18" charset="0"/>
              </a:rPr>
              <a:t>Pivoting  </a:t>
            </a:r>
            <a:r>
              <a:rPr lang="en-US"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5"/>
              </a:rPr>
              <a:t>https</a:t>
            </a:r>
            <a:r>
              <a:rPr lang="en-US" sz="2000" u="sng" dirty="0">
                <a:latin typeface="Times New Roman" panose="02020603050405020304" pitchFamily="18" charset="0"/>
                <a:cs typeface="Times New Roman" panose="02020603050405020304" pitchFamily="18" charset="0"/>
                <a:hlinkClick r:id="rId5"/>
              </a:rPr>
              <a:t>://</a:t>
            </a:r>
            <a:r>
              <a:rPr lang="en-US" sz="2000" u="sng" dirty="0" smtClean="0">
                <a:latin typeface="Times New Roman" panose="02020603050405020304" pitchFamily="18" charset="0"/>
                <a:cs typeface="Times New Roman" panose="02020603050405020304" pitchFamily="18" charset="0"/>
                <a:hlinkClick r:id="rId5"/>
              </a:rPr>
              <a:t>www.youtube.com/watch?v=ctWYMtXyhDk</a:t>
            </a:r>
            <a:endParaRPr lang="en-US" sz="2000" dirty="0">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dirty="0">
                <a:solidFill>
                  <a:schemeClr val="bg2">
                    <a:lumMod val="50000"/>
                  </a:schemeClr>
                </a:solidFill>
                <a:latin typeface="Times New Roman" panose="02020603050405020304" pitchFamily="18" charset="0"/>
                <a:cs typeface="Times New Roman" panose="02020603050405020304" pitchFamily="18" charset="0"/>
              </a:rPr>
              <a:t>Ripping </a:t>
            </a:r>
            <a:r>
              <a:rPr lang="en-US"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6"/>
              </a:rPr>
              <a:t>https</a:t>
            </a:r>
            <a:r>
              <a:rPr lang="en-US" sz="2000" u="sng" dirty="0">
                <a:latin typeface="Times New Roman" panose="02020603050405020304" pitchFamily="18" charset="0"/>
                <a:cs typeface="Times New Roman" panose="02020603050405020304" pitchFamily="18" charset="0"/>
                <a:hlinkClick r:id="rId6"/>
              </a:rPr>
              <a:t>://</a:t>
            </a:r>
            <a:r>
              <a:rPr lang="en-US" sz="2000" u="sng" dirty="0" smtClean="0">
                <a:latin typeface="Times New Roman" panose="02020603050405020304" pitchFamily="18" charset="0"/>
                <a:cs typeface="Times New Roman" panose="02020603050405020304" pitchFamily="18" charset="0"/>
                <a:hlinkClick r:id="rId6"/>
              </a:rPr>
              <a:t>www.youtube.com/watch?v=CUIUWX2HeHs</a:t>
            </a:r>
            <a:endParaRPr lang="en-US" sz="2000" dirty="0" smtClean="0">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2000" dirty="0">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b="1" u="sng" dirty="0" smtClean="0">
                <a:solidFill>
                  <a:schemeClr val="bg2">
                    <a:lumMod val="50000"/>
                  </a:schemeClr>
                </a:solidFill>
                <a:latin typeface="Times New Roman" panose="02020603050405020304" pitchFamily="18" charset="0"/>
                <a:cs typeface="Times New Roman" panose="02020603050405020304" pitchFamily="18" charset="0"/>
              </a:rPr>
              <a:t>PASSING</a:t>
            </a:r>
          </a:p>
          <a:p>
            <a:pPr algn="ctr">
              <a:lnSpc>
                <a:spcPct val="100000"/>
              </a:lnSpc>
              <a:spcAft>
                <a:spcPts val="0"/>
              </a:spcAft>
            </a:pPr>
            <a:r>
              <a:rPr lang="en-US" sz="2000" dirty="0" smtClean="0">
                <a:solidFill>
                  <a:schemeClr val="bg2">
                    <a:lumMod val="50000"/>
                  </a:schemeClr>
                </a:solidFill>
                <a:latin typeface="Times New Roman" panose="02020603050405020304" pitchFamily="18" charset="0"/>
                <a:cs typeface="Times New Roman" panose="02020603050405020304" pitchFamily="18" charset="0"/>
              </a:rPr>
              <a:t>Passing</a:t>
            </a:r>
            <a:r>
              <a:rPr lang="en-US" sz="2000" dirty="0">
                <a:solidFill>
                  <a:schemeClr val="bg2">
                    <a:lumMod val="50000"/>
                  </a:schemeClr>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7"/>
              </a:rPr>
              <a:t>https</a:t>
            </a:r>
            <a:r>
              <a:rPr lang="en-US" sz="2000" u="sng" dirty="0">
                <a:latin typeface="Times New Roman" panose="02020603050405020304" pitchFamily="18" charset="0"/>
                <a:cs typeface="Times New Roman" panose="02020603050405020304" pitchFamily="18" charset="0"/>
                <a:hlinkClick r:id="rId7"/>
              </a:rPr>
              <a:t>://</a:t>
            </a:r>
            <a:r>
              <a:rPr lang="en-US" sz="2000" u="sng" dirty="0" smtClean="0">
                <a:latin typeface="Times New Roman" panose="02020603050405020304" pitchFamily="18" charset="0"/>
                <a:cs typeface="Times New Roman" panose="02020603050405020304" pitchFamily="18" charset="0"/>
                <a:hlinkClick r:id="rId7"/>
              </a:rPr>
              <a:t>www.youtube.com/watch?v=y9UtZEY6maE</a:t>
            </a:r>
            <a:endParaRPr lang="en-US" sz="2000" dirty="0" smtClean="0">
              <a:latin typeface="Times New Roman" panose="02020603050405020304" pitchFamily="18" charset="0"/>
              <a:cs typeface="Times New Roman" panose="02020603050405020304" pitchFamily="18" charset="0"/>
            </a:endParaRPr>
          </a:p>
          <a:p>
            <a:pPr algn="ctr">
              <a:lnSpc>
                <a:spcPct val="100000"/>
              </a:lnSpc>
              <a:spcAft>
                <a:spcPts val="0"/>
              </a:spcAft>
            </a:pPr>
            <a:endParaRPr lang="en-US" sz="2000" dirty="0">
              <a:latin typeface="Times New Roman" panose="02020603050405020304" pitchFamily="18" charset="0"/>
              <a:cs typeface="Times New Roman" panose="02020603050405020304" pitchFamily="18" charset="0"/>
            </a:endParaRPr>
          </a:p>
          <a:p>
            <a:pPr algn="ctr">
              <a:lnSpc>
                <a:spcPct val="100000"/>
              </a:lnSpc>
              <a:spcAft>
                <a:spcPts val="0"/>
              </a:spcAft>
            </a:pPr>
            <a:r>
              <a:rPr lang="en-US" sz="2000" b="1" u="sng" dirty="0" smtClean="0">
                <a:solidFill>
                  <a:schemeClr val="bg2">
                    <a:lumMod val="50000"/>
                  </a:schemeClr>
                </a:solidFill>
                <a:latin typeface="Times New Roman" panose="02020603050405020304" pitchFamily="18" charset="0"/>
                <a:cs typeface="Times New Roman" panose="02020603050405020304" pitchFamily="18" charset="0"/>
              </a:rPr>
              <a:t>SHOOTING</a:t>
            </a:r>
          </a:p>
          <a:p>
            <a:pPr algn="ctr">
              <a:lnSpc>
                <a:spcPct val="100000"/>
              </a:lnSpc>
              <a:spcAft>
                <a:spcPts val="0"/>
              </a:spcAft>
            </a:pPr>
            <a:r>
              <a:rPr lang="en-US" sz="2000" dirty="0" smtClean="0">
                <a:solidFill>
                  <a:schemeClr val="bg2">
                    <a:lumMod val="50000"/>
                  </a:schemeClr>
                </a:solidFill>
                <a:latin typeface="Times New Roman" panose="02020603050405020304" pitchFamily="18" charset="0"/>
                <a:cs typeface="Times New Roman" panose="02020603050405020304" pitchFamily="18" charset="0"/>
              </a:rPr>
              <a:t>Shooting  </a:t>
            </a:r>
            <a:r>
              <a:rPr lang="en-US" sz="2000" dirty="0" smtClean="0">
                <a:latin typeface="Times New Roman" panose="02020603050405020304" pitchFamily="18" charset="0"/>
                <a:cs typeface="Times New Roman" panose="02020603050405020304" pitchFamily="18" charset="0"/>
              </a:rPr>
              <a:t>          </a:t>
            </a:r>
            <a:r>
              <a:rPr lang="en-US" sz="2000" u="sng" dirty="0" smtClean="0">
                <a:latin typeface="Times New Roman" panose="02020603050405020304" pitchFamily="18" charset="0"/>
                <a:cs typeface="Times New Roman" panose="02020603050405020304" pitchFamily="18" charset="0"/>
                <a:hlinkClick r:id="rId8"/>
              </a:rPr>
              <a:t>https://www.youtube.com/watch?v=dxRBtmCsfBc</a:t>
            </a:r>
            <a:r>
              <a:rPr lang="en-US" sz="2000"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4512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5859" y="526349"/>
            <a:ext cx="4130400" cy="4090800"/>
          </a:xfrm>
          <a:prstGeom prst="rect">
            <a:avLst/>
          </a:prstGeom>
        </p:spPr>
        <p:txBody>
          <a:bodyPr lIns="91425" tIns="91425" rIns="91425" bIns="91425" anchor="ctr" anchorCtr="0">
            <a:noAutofit/>
          </a:bodyPr>
          <a:lstStyle/>
          <a:p>
            <a:pPr lvl="0" algn="ctr">
              <a:spcBef>
                <a:spcPts val="0"/>
              </a:spcBef>
              <a:buNone/>
            </a:pPr>
            <a:r>
              <a:rPr lang="en" dirty="0">
                <a:solidFill>
                  <a:srgbClr val="000000"/>
                </a:solidFill>
                <a:latin typeface="Times New Roman"/>
                <a:ea typeface="Times New Roman"/>
                <a:cs typeface="Times New Roman"/>
                <a:sym typeface="Times New Roman"/>
              </a:rPr>
              <a:t>Roles and Expectations of Coaches</a:t>
            </a:r>
          </a:p>
        </p:txBody>
      </p:sp>
      <p:pic>
        <p:nvPicPr>
          <p:cNvPr id="85" name="Shape 85"/>
          <p:cNvPicPr preferRelativeResize="0"/>
          <p:nvPr/>
        </p:nvPicPr>
        <p:blipFill>
          <a:blip r:embed="rId3">
            <a:alphaModFix/>
          </a:blip>
          <a:stretch>
            <a:fillRect/>
          </a:stretch>
        </p:blipFill>
        <p:spPr>
          <a:xfrm>
            <a:off x="4191000" y="509587"/>
            <a:ext cx="4676775" cy="4124325"/>
          </a:xfrm>
          <a:prstGeom prst="rect">
            <a:avLst/>
          </a:prstGeom>
          <a:ln w="228600" cap="sq" cmpd="thickThin">
            <a:solidFill>
              <a:srgbClr val="000000"/>
            </a:solidFill>
            <a:prstDash val="solid"/>
            <a:miter lim="800000"/>
          </a:ln>
          <a:effectLst>
            <a:innerShdw blurRad="76200">
              <a:srgbClr val="000000"/>
            </a:innerShdw>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4400" b="1" dirty="0" smtClean="0">
                <a:latin typeface="Myriad Pro Light"/>
              </a:rPr>
              <a:t>Coaching </a:t>
            </a:r>
            <a:r>
              <a:rPr lang="en" sz="4400" b="1" dirty="0">
                <a:latin typeface="Myriad Pro Light"/>
              </a:rPr>
              <a:t>Eligibility</a:t>
            </a:r>
          </a:p>
        </p:txBody>
      </p:sp>
      <p:sp>
        <p:nvSpPr>
          <p:cNvPr id="3" name="Text Placeholder 2"/>
          <p:cNvSpPr>
            <a:spLocks noGrp="1"/>
          </p:cNvSpPr>
          <p:nvPr>
            <p:ph type="body" idx="1"/>
          </p:nvPr>
        </p:nvSpPr>
        <p:spPr/>
        <p:txBody>
          <a:bodyPr>
            <a:normAutofit fontScale="55000" lnSpcReduction="20000"/>
          </a:bodyPr>
          <a:lstStyle/>
          <a:p>
            <a:r>
              <a:rPr lang="en-US" dirty="0"/>
              <a:t>The following are the “disqualification standards” implemented by the Fayetteville-Cumberland Parks and Recreation Department for its Volunteer Background Check. SEX OFFENSE CONVICTIONS A. All Sex Offense Convictions – Regardless of the amount of time since conviction. Examples: Child molestation, rape, sexual assault, sexual battery, sodomy, prostitution, solicitation, indecent exposure, etc. FELONIES A. All Violent Felony Convictions – Regardless of the amount of time since conviction. Examples: Murder, manslaughter, aggravated assault, kidnapping, robbery, aggravated burglary, etc. B. All Felony convictions other than violence or sex within the past 10 years. Examples: Drug offenses, theft, embezzlement, fraud, child endangerment, etc. MISDEMEANORS A. All misdemeanor violence convictions within the past 7 years. Examples: Simple assault, battery, domestic violence, assault on a female, etc. B. Any misdemeanor drug &amp; alcohol convictions within the past 5 years or multiple offenses in the past 10 years. Examples: Driving under the influence, simple drug possession, drunk and disorderly, public intoxication, possession of drug paraphernalia, etc. C. Any other misdemeanor within the past 5 years involving the endangerment of children or is directly related to the functions of that volunteer. Examples: Contributing to the delinquency of a minor, providing alcohol to a minor, theft – if person is handling monies, etc. ANY OTHER CONVICTION WHICH IS DEEMED A POTENTIAL DANGER TO CHILDREN WHICH IS DIRECTLY RELATED TO THE FUNCTIONS OF THAT VOLUNTER</a:t>
            </a:r>
          </a:p>
        </p:txBody>
      </p:sp>
      <p:sp>
        <p:nvSpPr>
          <p:cNvPr id="5" name="Text Placeholder 4"/>
          <p:cNvSpPr>
            <a:spLocks noGrp="1"/>
          </p:cNvSpPr>
          <p:nvPr>
            <p:ph type="body" idx="2"/>
          </p:nvPr>
        </p:nvSpPr>
        <p:spPr/>
        <p:txBody>
          <a:bodyPr/>
          <a:lstStyle/>
          <a:p>
            <a:r>
              <a:rPr lang="en-US" dirty="0"/>
              <a:t>Background Checks are required for all interested candidates. By submitting an application for Background Check, candidates are agreeing to adhere to the </a:t>
            </a:r>
            <a:r>
              <a:rPr lang="en-US" u="sng" dirty="0">
                <a:hlinkClick r:id="rId3"/>
              </a:rPr>
              <a:t>Fayetteville-Cumberland Parks &amp; Recreation Code of Conduct</a:t>
            </a:r>
            <a:r>
              <a:rPr lang="en-US" dirty="0"/>
              <a:t>.</a:t>
            </a:r>
          </a:p>
          <a:p>
            <a:r>
              <a:rPr lang="en-US" dirty="0" smtClean="0"/>
              <a:t>To </a:t>
            </a:r>
            <a:r>
              <a:rPr lang="en-US" dirty="0"/>
              <a:t>begin the application </a:t>
            </a:r>
            <a:r>
              <a:rPr lang="en-US" dirty="0" err="1" smtClean="0"/>
              <a:t>process,visit</a:t>
            </a:r>
            <a:r>
              <a:rPr lang="en-US" dirty="0" smtClean="0"/>
              <a:t> the Coaches Resources page at www.fcpr.us.You </a:t>
            </a:r>
            <a:r>
              <a:rPr lang="en-US" dirty="0"/>
              <a:t>will be directed to an external site to process a secure background check through Southeastern Security Consultants, Inc. </a:t>
            </a:r>
          </a:p>
          <a:p>
            <a:endParaRPr lang="en-US" dirty="0"/>
          </a:p>
        </p:txBody>
      </p:sp>
    </p:spTree>
    <p:extLst>
      <p:ext uri="{BB962C8B-B14F-4D97-AF65-F5344CB8AC3E}">
        <p14:creationId xmlns:p14="http://schemas.microsoft.com/office/powerpoint/2010/main" val="74794918"/>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2050" name="Picture 2" descr="C:\Users\courtney heikkila\AppData\Local\Microsoft\Windows\Temporary Internet Files\Content.IE5\107NWS47\effective-communication[1].jpg"/>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23500" y="133350"/>
            <a:ext cx="8458200" cy="4909559"/>
          </a:xfrm>
          <a:prstGeom prst="rect">
            <a:avLst/>
          </a:prstGeom>
          <a:noFill/>
          <a:extLst>
            <a:ext uri="{909E8E84-426E-40DD-AFC4-6F175D3DCCD1}">
              <a14:hiddenFill xmlns:a14="http://schemas.microsoft.com/office/drawing/2010/main">
                <a:solidFill>
                  <a:srgbClr val="FFFFFF"/>
                </a:solidFill>
              </a14:hiddenFill>
            </a:ext>
          </a:extLst>
        </p:spPr>
      </p:pic>
      <p:sp>
        <p:nvSpPr>
          <p:cNvPr id="90" name="Shape 90"/>
          <p:cNvSpPr txBox="1">
            <a:spLocks noGrp="1"/>
          </p:cNvSpPr>
          <p:nvPr>
            <p:ph type="title"/>
          </p:nvPr>
        </p:nvSpPr>
        <p:spPr>
          <a:xfrm>
            <a:off x="311700" y="172250"/>
            <a:ext cx="8520600" cy="707400"/>
          </a:xfrm>
          <a:prstGeom prst="rect">
            <a:avLst/>
          </a:prstGeom>
        </p:spPr>
        <p:txBody>
          <a:bodyPr lIns="91425" tIns="91425" rIns="91425" bIns="91425" anchor="t" anchorCtr="0">
            <a:noAutofit/>
          </a:bodyPr>
          <a:lstStyle/>
          <a:p>
            <a:pPr lvl="0" algn="ctr">
              <a:spcBef>
                <a:spcPts val="0"/>
              </a:spcBef>
              <a:buNone/>
            </a:pPr>
            <a:r>
              <a:rPr lang="en"/>
              <a:t>COMMUNICATION</a:t>
            </a:r>
          </a:p>
        </p:txBody>
      </p:sp>
      <p:sp>
        <p:nvSpPr>
          <p:cNvPr id="91" name="Shape 91"/>
          <p:cNvSpPr txBox="1">
            <a:spLocks noGrp="1"/>
          </p:cNvSpPr>
          <p:nvPr>
            <p:ph type="body" idx="1"/>
          </p:nvPr>
        </p:nvSpPr>
        <p:spPr>
          <a:xfrm>
            <a:off x="311700" y="1266175"/>
            <a:ext cx="3999900" cy="33027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Times New Roman"/>
              <a:buChar char="★"/>
            </a:pPr>
            <a:r>
              <a:rPr lang="en" sz="2400">
                <a:solidFill>
                  <a:srgbClr val="000000"/>
                </a:solidFill>
                <a:latin typeface="Times New Roman"/>
                <a:ea typeface="Times New Roman"/>
                <a:cs typeface="Times New Roman"/>
                <a:sym typeface="Times New Roman"/>
              </a:rPr>
              <a:t>Parent Meeting / Team Meeting</a:t>
            </a:r>
          </a:p>
          <a:p>
            <a:pPr lvl="0" rtl="0">
              <a:spcBef>
                <a:spcPts val="0"/>
              </a:spcBef>
              <a:buNone/>
            </a:pPr>
            <a:endParaRPr sz="2400">
              <a:solidFill>
                <a:srgbClr val="000000"/>
              </a:solidFill>
              <a:latin typeface="Times New Roman"/>
              <a:ea typeface="Times New Roman"/>
              <a:cs typeface="Times New Roman"/>
              <a:sym typeface="Times New Roman"/>
            </a:endParaRPr>
          </a:p>
          <a:p>
            <a:pPr marL="457200" lvl="0" indent="-381000" rtl="0">
              <a:spcBef>
                <a:spcPts val="0"/>
              </a:spcBef>
              <a:buClr>
                <a:srgbClr val="000000"/>
              </a:buClr>
              <a:buSzPct val="100000"/>
              <a:buFont typeface="Times New Roman"/>
              <a:buChar char="★"/>
            </a:pPr>
            <a:r>
              <a:rPr lang="en" sz="2400">
                <a:solidFill>
                  <a:srgbClr val="000000"/>
                </a:solidFill>
                <a:latin typeface="Times New Roman"/>
                <a:ea typeface="Times New Roman"/>
                <a:cs typeface="Times New Roman"/>
                <a:sym typeface="Times New Roman"/>
              </a:rPr>
              <a:t>Practice Schedule</a:t>
            </a:r>
          </a:p>
          <a:p>
            <a:pPr lvl="0" rtl="0">
              <a:spcBef>
                <a:spcPts val="0"/>
              </a:spcBef>
              <a:buNone/>
            </a:pPr>
            <a:endParaRPr sz="2400">
              <a:solidFill>
                <a:srgbClr val="000000"/>
              </a:solidFill>
              <a:latin typeface="Times New Roman"/>
              <a:ea typeface="Times New Roman"/>
              <a:cs typeface="Times New Roman"/>
              <a:sym typeface="Times New Roman"/>
            </a:endParaRPr>
          </a:p>
          <a:p>
            <a:pPr lvl="0">
              <a:spcBef>
                <a:spcPts val="0"/>
              </a:spcBef>
              <a:buNone/>
            </a:pPr>
            <a:endParaRPr sz="2400">
              <a:solidFill>
                <a:srgbClr val="000000"/>
              </a:solidFill>
              <a:latin typeface="Times New Roman"/>
              <a:ea typeface="Times New Roman"/>
              <a:cs typeface="Times New Roman"/>
              <a:sym typeface="Times New Roman"/>
            </a:endParaRPr>
          </a:p>
        </p:txBody>
      </p:sp>
      <p:sp>
        <p:nvSpPr>
          <p:cNvPr id="92" name="Shape 92"/>
          <p:cNvSpPr txBox="1">
            <a:spLocks noGrp="1"/>
          </p:cNvSpPr>
          <p:nvPr>
            <p:ph type="body" idx="2"/>
          </p:nvPr>
        </p:nvSpPr>
        <p:spPr>
          <a:xfrm>
            <a:off x="4871375" y="1363600"/>
            <a:ext cx="3999900" cy="3302700"/>
          </a:xfrm>
          <a:prstGeom prst="rect">
            <a:avLst/>
          </a:prstGeom>
        </p:spPr>
        <p:txBody>
          <a:bodyPr lIns="91425" tIns="91425" rIns="91425" bIns="91425" anchor="t" anchorCtr="0">
            <a:noAutofit/>
          </a:bodyPr>
          <a:lstStyle/>
          <a:p>
            <a:pPr marL="457200" lvl="0" indent="-381000">
              <a:spcBef>
                <a:spcPts val="0"/>
              </a:spcBef>
              <a:buClr>
                <a:srgbClr val="000000"/>
              </a:buClr>
              <a:buSzPct val="100000"/>
              <a:buFont typeface="Times New Roman"/>
              <a:buChar char="★"/>
            </a:pPr>
            <a:r>
              <a:rPr lang="en" sz="2400">
                <a:solidFill>
                  <a:srgbClr val="000000"/>
                </a:solidFill>
                <a:latin typeface="Times New Roman"/>
                <a:ea typeface="Times New Roman"/>
                <a:cs typeface="Times New Roman"/>
                <a:sym typeface="Times New Roman"/>
              </a:rPr>
              <a:t>Game Schedule</a:t>
            </a:r>
          </a:p>
          <a:p>
            <a:pPr lvl="0">
              <a:spcBef>
                <a:spcPts val="0"/>
              </a:spcBef>
              <a:buNone/>
            </a:pPr>
            <a:endParaRPr sz="2400">
              <a:solidFill>
                <a:srgbClr val="000000"/>
              </a:solidFill>
              <a:latin typeface="Times New Roman"/>
              <a:ea typeface="Times New Roman"/>
              <a:cs typeface="Times New Roman"/>
              <a:sym typeface="Times New Roman"/>
            </a:endParaRPr>
          </a:p>
          <a:p>
            <a:pPr marL="457200" lvl="0" indent="-381000">
              <a:spcBef>
                <a:spcPts val="0"/>
              </a:spcBef>
              <a:buClr>
                <a:srgbClr val="000000"/>
              </a:buClr>
              <a:buSzPct val="100000"/>
              <a:buFont typeface="Times New Roman"/>
              <a:buChar char="★"/>
            </a:pPr>
            <a:r>
              <a:rPr lang="en" sz="2400">
                <a:solidFill>
                  <a:srgbClr val="000000"/>
                </a:solidFill>
                <a:latin typeface="Times New Roman"/>
                <a:ea typeface="Times New Roman"/>
                <a:cs typeface="Times New Roman"/>
                <a:sym typeface="Times New Roman"/>
              </a:rPr>
              <a:t>Changes</a:t>
            </a:r>
          </a:p>
          <a:p>
            <a:pPr lvl="0">
              <a:spcBef>
                <a:spcPts val="0"/>
              </a:spcBef>
              <a:buNone/>
            </a:pPr>
            <a:endParaRPr/>
          </a:p>
        </p:txBody>
      </p:sp>
      <p:sp>
        <p:nvSpPr>
          <p:cNvPr id="93" name="Shape 93"/>
          <p:cNvSpPr txBox="1"/>
          <p:nvPr/>
        </p:nvSpPr>
        <p:spPr>
          <a:xfrm>
            <a:off x="233800" y="4227800"/>
            <a:ext cx="8637600" cy="707400"/>
          </a:xfrm>
          <a:prstGeom prst="rect">
            <a:avLst/>
          </a:prstGeom>
          <a:noFill/>
          <a:ln>
            <a:noFill/>
          </a:ln>
        </p:spPr>
        <p:txBody>
          <a:bodyPr lIns="91425" tIns="91425" rIns="91425" bIns="91425" anchor="t" anchorCtr="0">
            <a:noAutofit/>
          </a:bodyPr>
          <a:lstStyle/>
          <a:p>
            <a:pPr lvl="0" algn="ctr" rtl="0">
              <a:spcBef>
                <a:spcPts val="0"/>
              </a:spcBef>
              <a:buNone/>
            </a:pPr>
            <a:r>
              <a:rPr lang="en" sz="1800">
                <a:latin typeface="Times New Roman"/>
                <a:ea typeface="Times New Roman"/>
                <a:cs typeface="Times New Roman"/>
                <a:sym typeface="Times New Roman"/>
              </a:rPr>
              <a:t>***Coaches, YOU are the first contact for parents in regards to questions! </a:t>
            </a:r>
          </a:p>
          <a:p>
            <a:pPr lvl="0" algn="ctr">
              <a:spcBef>
                <a:spcPts val="0"/>
              </a:spcBef>
              <a:buNone/>
            </a:pPr>
            <a:r>
              <a:rPr lang="en" sz="1800">
                <a:latin typeface="Times New Roman"/>
                <a:ea typeface="Times New Roman"/>
                <a:cs typeface="Times New Roman"/>
                <a:sym typeface="Times New Roman"/>
              </a:rPr>
              <a:t>Please be sure that parents have a way of contacting you!***</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191750"/>
            <a:ext cx="8520600" cy="707400"/>
          </a:xfrm>
          <a:prstGeom prst="rect">
            <a:avLst/>
          </a:prstGeom>
        </p:spPr>
        <p:txBody>
          <a:bodyPr lIns="91425" tIns="91425" rIns="91425" bIns="91425" anchor="t" anchorCtr="0">
            <a:noAutofit/>
          </a:bodyPr>
          <a:lstStyle/>
          <a:p>
            <a:pPr lvl="0" algn="ctr">
              <a:spcBef>
                <a:spcPts val="0"/>
              </a:spcBef>
              <a:buNone/>
            </a:pPr>
            <a:r>
              <a:rPr lang="en"/>
              <a:t>PRACTICES</a:t>
            </a:r>
          </a:p>
        </p:txBody>
      </p:sp>
      <p:sp>
        <p:nvSpPr>
          <p:cNvPr id="99" name="Shape 99"/>
          <p:cNvSpPr txBox="1">
            <a:spLocks noGrp="1"/>
          </p:cNvSpPr>
          <p:nvPr>
            <p:ph type="body" idx="1"/>
          </p:nvPr>
        </p:nvSpPr>
        <p:spPr>
          <a:xfrm>
            <a:off x="609600" y="1452562"/>
            <a:ext cx="3999900" cy="2752725"/>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Times New Roman"/>
              <a:buChar char="★"/>
            </a:pPr>
            <a:r>
              <a:rPr lang="en" sz="2400" dirty="0">
                <a:solidFill>
                  <a:srgbClr val="000000"/>
                </a:solidFill>
                <a:latin typeface="Times New Roman"/>
                <a:ea typeface="Times New Roman"/>
                <a:cs typeface="Times New Roman"/>
                <a:sym typeface="Times New Roman"/>
              </a:rPr>
              <a:t>Dates and Times</a:t>
            </a:r>
          </a:p>
          <a:p>
            <a:pPr marL="457200" lvl="0" indent="-381000">
              <a:buClr>
                <a:srgbClr val="000000"/>
              </a:buClr>
              <a:buFont typeface="Times New Roman"/>
              <a:buChar char="★"/>
            </a:pPr>
            <a:r>
              <a:rPr lang="en-US" sz="2400" dirty="0">
                <a:solidFill>
                  <a:srgbClr val="000000"/>
                </a:solidFill>
                <a:latin typeface="Times New Roman"/>
                <a:ea typeface="Times New Roman"/>
                <a:cs typeface="Times New Roman"/>
                <a:sym typeface="Times New Roman"/>
              </a:rPr>
              <a:t>Offense and Defense </a:t>
            </a:r>
          </a:p>
          <a:p>
            <a:pPr marL="457200" lvl="0" indent="-381000">
              <a:buClr>
                <a:srgbClr val="000000"/>
              </a:buClr>
              <a:buFont typeface="Times New Roman"/>
              <a:buChar char="★"/>
            </a:pPr>
            <a:r>
              <a:rPr lang="en-US" sz="2400" dirty="0" smtClean="0">
                <a:solidFill>
                  <a:srgbClr val="000000"/>
                </a:solidFill>
                <a:latin typeface="Times New Roman"/>
                <a:ea typeface="Times New Roman"/>
                <a:cs typeface="Times New Roman"/>
                <a:sym typeface="Times New Roman"/>
              </a:rPr>
              <a:t>Scrimmages</a:t>
            </a:r>
            <a:endParaRPr sz="2400" dirty="0">
              <a:solidFill>
                <a:srgbClr val="000000"/>
              </a:solidFill>
              <a:latin typeface="Times New Roman"/>
              <a:ea typeface="Times New Roman"/>
              <a:cs typeface="Times New Roman"/>
              <a:sym typeface="Times New Roman"/>
            </a:endParaRPr>
          </a:p>
          <a:p>
            <a:pPr marL="457200" lvl="0" indent="-381000" rtl="0">
              <a:spcBef>
                <a:spcPts val="0"/>
              </a:spcBef>
              <a:buClr>
                <a:srgbClr val="000000"/>
              </a:buClr>
              <a:buSzPct val="100000"/>
              <a:buFont typeface="Times New Roman"/>
              <a:buChar char="★"/>
            </a:pPr>
            <a:r>
              <a:rPr lang="en" sz="2400" dirty="0">
                <a:solidFill>
                  <a:srgbClr val="000000"/>
                </a:solidFill>
                <a:latin typeface="Times New Roman"/>
                <a:ea typeface="Times New Roman"/>
                <a:cs typeface="Times New Roman"/>
                <a:sym typeface="Times New Roman"/>
              </a:rPr>
              <a:t>Conditioning</a:t>
            </a:r>
          </a:p>
          <a:p>
            <a:pPr lvl="0" rtl="0">
              <a:spcBef>
                <a:spcPts val="0"/>
              </a:spcBef>
              <a:buNone/>
            </a:pPr>
            <a:endParaRPr dirty="0"/>
          </a:p>
        </p:txBody>
      </p:sp>
      <p:pic>
        <p:nvPicPr>
          <p:cNvPr id="1026" name="Picture 2" descr="C:\Users\courtney heikkila\AppData\Local\Microsoft\Windows\Temporary Internet Files\Content.IE5\G6D59A8N\106206822-Practice-Makes-Progres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42950"/>
            <a:ext cx="3317507" cy="398966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182000"/>
            <a:ext cx="8520600" cy="707400"/>
          </a:xfrm>
          <a:prstGeom prst="rect">
            <a:avLst/>
          </a:prstGeom>
        </p:spPr>
        <p:txBody>
          <a:bodyPr lIns="91425" tIns="91425" rIns="91425" bIns="91425" anchor="t" anchorCtr="0">
            <a:noAutofit/>
          </a:bodyPr>
          <a:lstStyle/>
          <a:p>
            <a:pPr lvl="0" algn="ctr">
              <a:spcBef>
                <a:spcPts val="0"/>
              </a:spcBef>
              <a:buNone/>
            </a:pPr>
            <a:r>
              <a:rPr lang="en"/>
              <a:t>GAMES</a:t>
            </a:r>
          </a:p>
        </p:txBody>
      </p:sp>
      <p:sp>
        <p:nvSpPr>
          <p:cNvPr id="106" name="Shape 106"/>
          <p:cNvSpPr txBox="1">
            <a:spLocks noGrp="1"/>
          </p:cNvSpPr>
          <p:nvPr>
            <p:ph type="body" idx="1"/>
          </p:nvPr>
        </p:nvSpPr>
        <p:spPr>
          <a:xfrm>
            <a:off x="311700" y="1266175"/>
            <a:ext cx="3999900" cy="3302700"/>
          </a:xfrm>
          <a:prstGeom prst="rect">
            <a:avLst/>
          </a:prstGeom>
        </p:spPr>
        <p:txBody>
          <a:bodyPr lIns="91425" tIns="91425" rIns="91425" bIns="91425" anchor="t" anchorCtr="0">
            <a:noAutofit/>
          </a:bodyPr>
          <a:lstStyle/>
          <a:p>
            <a:pPr marL="457200" lvl="0" indent="-381000" rtl="0">
              <a:spcBef>
                <a:spcPts val="0"/>
              </a:spcBef>
              <a:buClr>
                <a:srgbClr val="000000"/>
              </a:buClr>
              <a:buSzPct val="100000"/>
              <a:buFont typeface="Times New Roman"/>
              <a:buChar char="★"/>
            </a:pPr>
            <a:r>
              <a:rPr lang="en" sz="2400" dirty="0">
                <a:solidFill>
                  <a:srgbClr val="000000"/>
                </a:solidFill>
                <a:latin typeface="Times New Roman"/>
                <a:ea typeface="Times New Roman"/>
                <a:cs typeface="Times New Roman"/>
                <a:sym typeface="Times New Roman"/>
              </a:rPr>
              <a:t>Coaches &amp; Badges</a:t>
            </a:r>
          </a:p>
          <a:p>
            <a:pPr lvl="0" rtl="0">
              <a:spcBef>
                <a:spcPts val="0"/>
              </a:spcBef>
              <a:buNone/>
            </a:pPr>
            <a:endParaRPr sz="2400" dirty="0">
              <a:solidFill>
                <a:srgbClr val="000000"/>
              </a:solidFill>
              <a:latin typeface="Times New Roman"/>
              <a:ea typeface="Times New Roman"/>
              <a:cs typeface="Times New Roman"/>
              <a:sym typeface="Times New Roman"/>
            </a:endParaRPr>
          </a:p>
          <a:p>
            <a:pPr marL="457200" lvl="0" indent="-381000" rtl="0">
              <a:spcBef>
                <a:spcPts val="0"/>
              </a:spcBef>
              <a:buClr>
                <a:srgbClr val="000000"/>
              </a:buClr>
              <a:buSzPct val="100000"/>
              <a:buFont typeface="Times New Roman"/>
              <a:buChar char="★"/>
            </a:pPr>
            <a:r>
              <a:rPr lang="en" sz="2400" dirty="0">
                <a:solidFill>
                  <a:srgbClr val="000000"/>
                </a:solidFill>
                <a:latin typeface="Times New Roman"/>
                <a:ea typeface="Times New Roman"/>
                <a:cs typeface="Times New Roman"/>
                <a:sym typeface="Times New Roman"/>
              </a:rPr>
              <a:t>Line-Up Sheets</a:t>
            </a:r>
          </a:p>
          <a:p>
            <a:pPr lvl="0" rtl="0">
              <a:spcBef>
                <a:spcPts val="0"/>
              </a:spcBef>
              <a:buNone/>
            </a:pPr>
            <a:endParaRPr sz="2400" dirty="0">
              <a:solidFill>
                <a:srgbClr val="000000"/>
              </a:solidFill>
              <a:latin typeface="Times New Roman"/>
              <a:ea typeface="Times New Roman"/>
              <a:cs typeface="Times New Roman"/>
              <a:sym typeface="Times New Roman"/>
            </a:endParaRPr>
          </a:p>
          <a:p>
            <a:pPr marL="457200" lvl="0" indent="-381000" rtl="0">
              <a:spcBef>
                <a:spcPts val="0"/>
              </a:spcBef>
              <a:buClr>
                <a:srgbClr val="000000"/>
              </a:buClr>
              <a:buSzPct val="100000"/>
              <a:buFont typeface="Times New Roman"/>
              <a:buChar char="★"/>
            </a:pPr>
            <a:r>
              <a:rPr lang="en" sz="2400" dirty="0">
                <a:solidFill>
                  <a:srgbClr val="000000"/>
                </a:solidFill>
                <a:latin typeface="Times New Roman"/>
                <a:ea typeface="Times New Roman"/>
                <a:cs typeface="Times New Roman"/>
                <a:sym typeface="Times New Roman"/>
              </a:rPr>
              <a:t>Uniforms</a:t>
            </a:r>
          </a:p>
        </p:txBody>
      </p:sp>
      <p:pic>
        <p:nvPicPr>
          <p:cNvPr id="108" name="Shape 108"/>
          <p:cNvPicPr preferRelativeResize="0"/>
          <p:nvPr/>
        </p:nvPicPr>
        <p:blipFill>
          <a:blip r:embed="rId3">
            <a:alphaModFix/>
          </a:blip>
          <a:stretch>
            <a:fillRect/>
          </a:stretch>
        </p:blipFill>
        <p:spPr>
          <a:xfrm rot="233165">
            <a:off x="6250090" y="801504"/>
            <a:ext cx="2454500" cy="3168922"/>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1525" y="2762072"/>
            <a:ext cx="2209800" cy="2038350"/>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103322">
            <a:off x="4495278" y="1094637"/>
            <a:ext cx="1790400" cy="183897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311700" y="143050"/>
            <a:ext cx="8520600" cy="707400"/>
          </a:xfrm>
          <a:prstGeom prst="rect">
            <a:avLst/>
          </a:prstGeom>
        </p:spPr>
        <p:txBody>
          <a:bodyPr lIns="91425" tIns="91425" rIns="91425" bIns="91425" anchor="t" anchorCtr="0">
            <a:noAutofit/>
          </a:bodyPr>
          <a:lstStyle/>
          <a:p>
            <a:pPr lvl="0" algn="ctr">
              <a:spcBef>
                <a:spcPts val="0"/>
              </a:spcBef>
              <a:buNone/>
            </a:pPr>
            <a:r>
              <a:rPr lang="en"/>
              <a:t>OFFICIALS &amp; COMPLAINTS</a:t>
            </a:r>
          </a:p>
        </p:txBody>
      </p:sp>
      <p:sp>
        <p:nvSpPr>
          <p:cNvPr id="115" name="Shape 115"/>
          <p:cNvSpPr txBox="1">
            <a:spLocks noGrp="1"/>
          </p:cNvSpPr>
          <p:nvPr>
            <p:ph type="body" idx="1"/>
          </p:nvPr>
        </p:nvSpPr>
        <p:spPr>
          <a:xfrm>
            <a:off x="350675" y="1090975"/>
            <a:ext cx="4669800" cy="3633600"/>
          </a:xfrm>
          <a:prstGeom prst="rect">
            <a:avLst/>
          </a:prstGeom>
        </p:spPr>
        <p:txBody>
          <a:bodyPr lIns="91425" tIns="91425" rIns="91425" bIns="91425" anchor="t" anchorCtr="0">
            <a:noAutofit/>
          </a:bodyPr>
          <a:lstStyle/>
          <a:p>
            <a:pPr marL="457200" lvl="0" indent="-419100" rtl="0">
              <a:spcBef>
                <a:spcPts val="0"/>
              </a:spcBef>
              <a:buClr>
                <a:srgbClr val="000000"/>
              </a:buClr>
              <a:buSzPct val="100000"/>
              <a:buFont typeface="Times New Roman"/>
              <a:buChar char="★"/>
            </a:pPr>
            <a:r>
              <a:rPr lang="en" sz="3000">
                <a:solidFill>
                  <a:srgbClr val="000000"/>
                </a:solidFill>
                <a:latin typeface="Times New Roman"/>
                <a:ea typeface="Times New Roman"/>
                <a:cs typeface="Times New Roman"/>
                <a:sym typeface="Times New Roman"/>
              </a:rPr>
              <a:t>Expectations</a:t>
            </a:r>
          </a:p>
          <a:p>
            <a:pPr lvl="0" rtl="0">
              <a:spcBef>
                <a:spcPts val="0"/>
              </a:spcBef>
              <a:buNone/>
            </a:pPr>
            <a:endParaRPr sz="3000">
              <a:solidFill>
                <a:srgbClr val="000000"/>
              </a:solidFill>
              <a:latin typeface="Times New Roman"/>
              <a:ea typeface="Times New Roman"/>
              <a:cs typeface="Times New Roman"/>
              <a:sym typeface="Times New Roman"/>
            </a:endParaRPr>
          </a:p>
          <a:p>
            <a:pPr marL="457200" lvl="0" indent="-419100" rtl="0">
              <a:spcBef>
                <a:spcPts val="0"/>
              </a:spcBef>
              <a:buClr>
                <a:srgbClr val="000000"/>
              </a:buClr>
              <a:buSzPct val="100000"/>
              <a:buFont typeface="Times New Roman"/>
              <a:buChar char="★"/>
            </a:pPr>
            <a:r>
              <a:rPr lang="en" sz="3000">
                <a:solidFill>
                  <a:srgbClr val="000000"/>
                </a:solidFill>
                <a:latin typeface="Times New Roman"/>
                <a:ea typeface="Times New Roman"/>
                <a:cs typeface="Times New Roman"/>
                <a:sym typeface="Times New Roman"/>
              </a:rPr>
              <a:t>Junior Officials Program</a:t>
            </a:r>
          </a:p>
          <a:p>
            <a:pPr lvl="0" rtl="0">
              <a:spcBef>
                <a:spcPts val="0"/>
              </a:spcBef>
              <a:buNone/>
            </a:pPr>
            <a:endParaRPr sz="3000">
              <a:solidFill>
                <a:srgbClr val="000000"/>
              </a:solidFill>
              <a:latin typeface="Times New Roman"/>
              <a:ea typeface="Times New Roman"/>
              <a:cs typeface="Times New Roman"/>
              <a:sym typeface="Times New Roman"/>
            </a:endParaRPr>
          </a:p>
          <a:p>
            <a:pPr marL="457200" lvl="0" indent="-419100">
              <a:spcBef>
                <a:spcPts val="0"/>
              </a:spcBef>
              <a:buClr>
                <a:srgbClr val="000000"/>
              </a:buClr>
              <a:buSzPct val="100000"/>
              <a:buFont typeface="Times New Roman"/>
              <a:buChar char="★"/>
            </a:pPr>
            <a:r>
              <a:rPr lang="en" sz="3000">
                <a:solidFill>
                  <a:srgbClr val="000000"/>
                </a:solidFill>
                <a:latin typeface="Times New Roman"/>
                <a:ea typeface="Times New Roman"/>
                <a:cs typeface="Times New Roman"/>
                <a:sym typeface="Times New Roman"/>
              </a:rPr>
              <a:t>Complaint Process</a:t>
            </a:r>
          </a:p>
        </p:txBody>
      </p:sp>
      <p:pic>
        <p:nvPicPr>
          <p:cNvPr id="116" name="Shape 116"/>
          <p:cNvPicPr preferRelativeResize="0"/>
          <p:nvPr/>
        </p:nvPicPr>
        <p:blipFill>
          <a:blip r:embed="rId3">
            <a:alphaModFix/>
          </a:blip>
          <a:stretch>
            <a:fillRect/>
          </a:stretch>
        </p:blipFill>
        <p:spPr>
          <a:xfrm rot="362722">
            <a:off x="4938580" y="1216901"/>
            <a:ext cx="3913115" cy="3504872"/>
          </a:xfrm>
          <a:prstGeom prst="rect">
            <a:avLst/>
          </a:prstGeom>
          <a:noFill/>
          <a:ln>
            <a:noFill/>
          </a:ln>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1149</TotalTime>
  <Words>4237</Words>
  <Application>Microsoft Office PowerPoint</Application>
  <PresentationFormat>On-screen Show (16:9)</PresentationFormat>
  <Paragraphs>352</Paragraphs>
  <Slides>30</Slides>
  <Notes>23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PT Sans Narrow</vt:lpstr>
      <vt:lpstr>Times New Roman</vt:lpstr>
      <vt:lpstr>Arial</vt:lpstr>
      <vt:lpstr>Myriad Pro Light</vt:lpstr>
      <vt:lpstr>Open Sans</vt:lpstr>
      <vt:lpstr>tropic</vt:lpstr>
      <vt:lpstr>Fayetteville-Cumberland Parks and Recreation</vt:lpstr>
      <vt:lpstr>Welcome!</vt:lpstr>
      <vt:lpstr>Agenda</vt:lpstr>
      <vt:lpstr>Roles and Expectations of Coaches</vt:lpstr>
      <vt:lpstr>Coaching Eligibility</vt:lpstr>
      <vt:lpstr>COMMUNICATION</vt:lpstr>
      <vt:lpstr>PRACTICES</vt:lpstr>
      <vt:lpstr>GAMES</vt:lpstr>
      <vt:lpstr>OFFICIALS &amp; COMPLAINTS</vt:lpstr>
      <vt:lpstr>FCPR’s  Code of Conduct</vt:lpstr>
      <vt:lpstr>OFFENSES AND PENALTIES</vt:lpstr>
      <vt:lpstr>Youth  Basketball  Rules</vt:lpstr>
      <vt:lpstr>Rule Comparison Sheet</vt:lpstr>
      <vt:lpstr>PowerPoint Presentation</vt:lpstr>
      <vt:lpstr>Youth Basketball Local League Rules and Regulations</vt:lpstr>
      <vt:lpstr>Rule 2:04 - Shorts  Shorts with pockets are not permitted!</vt:lpstr>
      <vt:lpstr>Rule 4:06 – Basic Rules For All Sport Jewelry will not be allowed. *Hair adornments (beads) must be fastened securely to prevent injury. Religious and medical-alert medals are  not considered jewelry.  A religious medal must be taped and worn under the uniform. A medical alert medal must be taped and may be visible. </vt:lpstr>
      <vt:lpstr>Rule 3:02 - Running Clock Running clock will occur during free throws except in described situations.</vt:lpstr>
      <vt:lpstr>Rule 3:05 - Player Participation Failure to follow minimum requirement is grounds for suspension!</vt:lpstr>
      <vt:lpstr>Rule 3:10 - Substitutions Injured player substitution rule.</vt:lpstr>
      <vt:lpstr>Rule 3:13 – Backcourt Pressing Backcourt pressing and violations for penalty.</vt:lpstr>
      <vt:lpstr>PowerPoint Presentation</vt:lpstr>
      <vt:lpstr>PowerPoint Presentation</vt:lpstr>
      <vt:lpstr>Text Alerts</vt:lpstr>
      <vt:lpstr>25 Misunderstood Rules in High School Basketball  </vt:lpstr>
      <vt:lpstr>25 Misunderstood Rules in High School Basketball  </vt:lpstr>
      <vt:lpstr>25 Misunderstood Rules in High School Basketball  </vt:lpstr>
      <vt:lpstr>25 Misunderstood Rules in High School Basketball  </vt:lpstr>
      <vt:lpstr>Thank You!</vt:lpstr>
      <vt:lpstr>BASKETBALL REFERENCE VIDEOS &amp; CLIPS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Fayetteville-Cumberland Parks and Recreation</dc:title>
  <dc:creator>Courtney J. Heikkila</dc:creator>
  <cp:lastModifiedBy>Michael Seals</cp:lastModifiedBy>
  <cp:revision>52</cp:revision>
  <dcterms:modified xsi:type="dcterms:W3CDTF">2022-09-19T14:09:26Z</dcterms:modified>
</cp:coreProperties>
</file>